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60" r:id="rId4"/>
    <p:sldId id="279" r:id="rId5"/>
    <p:sldId id="299" r:id="rId6"/>
    <p:sldId id="300" r:id="rId7"/>
    <p:sldId id="301" r:id="rId8"/>
    <p:sldId id="302" r:id="rId9"/>
    <p:sldId id="303" r:id="rId10"/>
    <p:sldId id="304" r:id="rId11"/>
    <p:sldId id="306" r:id="rId12"/>
    <p:sldId id="305" r:id="rId13"/>
    <p:sldId id="308" r:id="rId14"/>
    <p:sldId id="307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77" d="100"/>
          <a:sy n="77" d="100"/>
        </p:scale>
        <p:origin x="26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3326536-C9F0-7A69-148F-C475E3D93296}"/>
              </a:ext>
            </a:extLst>
          </p:cNvPr>
          <p:cNvGrpSpPr/>
          <p:nvPr userDrawn="1"/>
        </p:nvGrpSpPr>
        <p:grpSpPr>
          <a:xfrm>
            <a:off x="0" y="0"/>
            <a:ext cx="12192000" cy="6134100"/>
            <a:chOff x="0" y="0"/>
            <a:chExt cx="12192000" cy="61341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90A4B7-BD84-D383-7AAE-4DF5AAC27131}"/>
                </a:ext>
              </a:extLst>
            </p:cNvPr>
            <p:cNvGrpSpPr/>
            <p:nvPr userDrawn="1"/>
          </p:nvGrpSpPr>
          <p:grpSpPr>
            <a:xfrm>
              <a:off x="5872161" y="571500"/>
              <a:ext cx="6319839" cy="5562600"/>
              <a:chOff x="5872161" y="571500"/>
              <a:chExt cx="6319839" cy="55626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A33D2D-8D0B-97F6-D396-3B76289E3E40}"/>
                  </a:ext>
                </a:extLst>
              </p:cNvPr>
              <p:cNvSpPr/>
              <p:nvPr userDrawn="1"/>
            </p:nvSpPr>
            <p:spPr>
              <a:xfrm>
                <a:off x="6802436" y="1092201"/>
                <a:ext cx="4725989" cy="5041899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l="-41679" r="-449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4ED519-11AF-57AC-EDEC-03CDD82E3D76}"/>
                  </a:ext>
                </a:extLst>
              </p:cNvPr>
              <p:cNvSpPr/>
              <p:nvPr userDrawn="1"/>
            </p:nvSpPr>
            <p:spPr>
              <a:xfrm>
                <a:off x="11074624" y="571500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3B4EF4A-9F4C-4262-BA63-CEC239929A3A}"/>
                  </a:ext>
                </a:extLst>
              </p:cNvPr>
              <p:cNvSpPr/>
              <p:nvPr userDrawn="1"/>
            </p:nvSpPr>
            <p:spPr>
              <a:xfrm>
                <a:off x="11734800" y="3352800"/>
                <a:ext cx="457200" cy="914400"/>
              </a:xfrm>
              <a:custGeom>
                <a:avLst/>
                <a:gdLst>
                  <a:gd name="connsiteX0" fmla="*/ 457200 w 457200"/>
                  <a:gd name="connsiteY0" fmla="*/ 0 h 914400"/>
                  <a:gd name="connsiteX1" fmla="*/ 457200 w 457200"/>
                  <a:gd name="connsiteY1" fmla="*/ 914400 h 914400"/>
                  <a:gd name="connsiteX2" fmla="*/ 0 w 457200"/>
                  <a:gd name="connsiteY2" fmla="*/ 457200 h 914400"/>
                  <a:gd name="connsiteX3" fmla="*/ 457200 w 457200"/>
                  <a:gd name="connsiteY3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9144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A251803-C0F0-30D9-DC67-F7E603A5887F}"/>
                  </a:ext>
                </a:extLst>
              </p:cNvPr>
              <p:cNvSpPr/>
              <p:nvPr userDrawn="1"/>
            </p:nvSpPr>
            <p:spPr>
              <a:xfrm>
                <a:off x="5872161" y="4686300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CF658B-50CB-2A86-9CD9-FCAE21D345A2}"/>
                  </a:ext>
                </a:extLst>
              </p:cNvPr>
              <p:cNvSpPr/>
              <p:nvPr userDrawn="1"/>
            </p:nvSpPr>
            <p:spPr>
              <a:xfrm>
                <a:off x="5872161" y="5410200"/>
                <a:ext cx="723900" cy="723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EFA0800-8802-D884-FE2A-5CD18B8DD1D6}"/>
                  </a:ext>
                </a:extLst>
              </p:cNvPr>
              <p:cNvSpPr/>
              <p:nvPr userDrawn="1"/>
            </p:nvSpPr>
            <p:spPr>
              <a:xfrm>
                <a:off x="6811962" y="1092201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A57CD1-7A90-693F-A1A0-9E8E8BBB60C2}"/>
                </a:ext>
              </a:extLst>
            </p:cNvPr>
            <p:cNvSpPr/>
            <p:nvPr userDrawn="1"/>
          </p:nvSpPr>
          <p:spPr>
            <a:xfrm>
              <a:off x="0" y="0"/>
              <a:ext cx="1632140" cy="1773776"/>
            </a:xfrm>
            <a:custGeom>
              <a:avLst/>
              <a:gdLst>
                <a:gd name="connsiteX0" fmla="*/ 975824 w 1632140"/>
                <a:gd name="connsiteY0" fmla="*/ 0 h 1773776"/>
                <a:gd name="connsiteX1" fmla="*/ 1622999 w 1632140"/>
                <a:gd name="connsiteY1" fmla="*/ 0 h 1773776"/>
                <a:gd name="connsiteX2" fmla="*/ 1623858 w 1632140"/>
                <a:gd name="connsiteY2" fmla="*/ 5631 h 1773776"/>
                <a:gd name="connsiteX3" fmla="*/ 1632140 w 1632140"/>
                <a:gd name="connsiteY3" fmla="*/ 169644 h 1773776"/>
                <a:gd name="connsiteX4" fmla="*/ 28008 w 1632140"/>
                <a:gd name="connsiteY4" fmla="*/ 1773776 h 1773776"/>
                <a:gd name="connsiteX5" fmla="*/ 0 w 1632140"/>
                <a:gd name="connsiteY5" fmla="*/ 1772362 h 1773776"/>
                <a:gd name="connsiteX6" fmla="*/ 0 w 1632140"/>
                <a:gd name="connsiteY6" fmla="*/ 1133147 h 1773776"/>
                <a:gd name="connsiteX7" fmla="*/ 28008 w 1632140"/>
                <a:gd name="connsiteY7" fmla="*/ 1134561 h 1773776"/>
                <a:gd name="connsiteX8" fmla="*/ 992925 w 1632140"/>
                <a:gd name="connsiteY8" fmla="*/ 169644 h 177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2140" h="1773776">
                  <a:moveTo>
                    <a:pt x="975824" y="0"/>
                  </a:moveTo>
                  <a:lnTo>
                    <a:pt x="1622999" y="0"/>
                  </a:lnTo>
                  <a:lnTo>
                    <a:pt x="1623858" y="5631"/>
                  </a:lnTo>
                  <a:cubicBezTo>
                    <a:pt x="1629335" y="59557"/>
                    <a:pt x="1632140" y="114273"/>
                    <a:pt x="1632140" y="169644"/>
                  </a:cubicBezTo>
                  <a:cubicBezTo>
                    <a:pt x="1632140" y="1055582"/>
                    <a:pt x="913946" y="1773776"/>
                    <a:pt x="28008" y="1773776"/>
                  </a:cubicBezTo>
                  <a:lnTo>
                    <a:pt x="0" y="1772362"/>
                  </a:lnTo>
                  <a:lnTo>
                    <a:pt x="0" y="1133147"/>
                  </a:lnTo>
                  <a:lnTo>
                    <a:pt x="28008" y="1134561"/>
                  </a:lnTo>
                  <a:cubicBezTo>
                    <a:pt x="560917" y="1134561"/>
                    <a:pt x="992925" y="702553"/>
                    <a:pt x="992925" y="1696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EB3748-D7AE-754F-328D-4A0830FD21AE}"/>
                </a:ext>
              </a:extLst>
            </p:cNvPr>
            <p:cNvSpPr/>
            <p:nvPr userDrawn="1"/>
          </p:nvSpPr>
          <p:spPr>
            <a:xfrm>
              <a:off x="1101649" y="702693"/>
              <a:ext cx="819301" cy="804326"/>
            </a:xfrm>
            <a:custGeom>
              <a:avLst/>
              <a:gdLst>
                <a:gd name="connsiteX0" fmla="*/ 0 w 1112537"/>
                <a:gd name="connsiteY0" fmla="*/ 0 h 1092202"/>
                <a:gd name="connsiteX1" fmla="*/ 394667 w 1112537"/>
                <a:gd name="connsiteY1" fmla="*/ 0 h 1092202"/>
                <a:gd name="connsiteX2" fmla="*/ 407018 w 1112537"/>
                <a:gd name="connsiteY2" fmla="*/ 122520 h 1092202"/>
                <a:gd name="connsiteX3" fmla="*/ 1112536 w 1112537"/>
                <a:gd name="connsiteY3" fmla="*/ 697534 h 1092202"/>
                <a:gd name="connsiteX4" fmla="*/ 1112537 w 1112537"/>
                <a:gd name="connsiteY4" fmla="*/ 697534 h 1092202"/>
                <a:gd name="connsiteX5" fmla="*/ 1112537 w 1112537"/>
                <a:gd name="connsiteY5" fmla="*/ 1092202 h 1092202"/>
                <a:gd name="connsiteX6" fmla="*/ 20369 w 1112537"/>
                <a:gd name="connsiteY6" fmla="*/ 202059 h 109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537" h="1092202">
                  <a:moveTo>
                    <a:pt x="0" y="0"/>
                  </a:moveTo>
                  <a:lnTo>
                    <a:pt x="394667" y="0"/>
                  </a:lnTo>
                  <a:lnTo>
                    <a:pt x="407018" y="122520"/>
                  </a:lnTo>
                  <a:cubicBezTo>
                    <a:pt x="474169" y="450680"/>
                    <a:pt x="764525" y="697534"/>
                    <a:pt x="1112536" y="697534"/>
                  </a:cubicBezTo>
                  <a:lnTo>
                    <a:pt x="1112537" y="697534"/>
                  </a:lnTo>
                  <a:lnTo>
                    <a:pt x="1112537" y="1092202"/>
                  </a:lnTo>
                  <a:cubicBezTo>
                    <a:pt x="573803" y="1092202"/>
                    <a:pt x="124322" y="710063"/>
                    <a:pt x="20369" y="202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59E047-77C8-FEEF-7D5D-8BA096A7820C}"/>
                </a:ext>
              </a:extLst>
            </p:cNvPr>
            <p:cNvSpPr/>
            <p:nvPr userDrawn="1"/>
          </p:nvSpPr>
          <p:spPr>
            <a:xfrm>
              <a:off x="9351897" y="3953329"/>
              <a:ext cx="2167003" cy="2171700"/>
            </a:xfrm>
            <a:custGeom>
              <a:avLst/>
              <a:gdLst>
                <a:gd name="connsiteX0" fmla="*/ 2167003 w 2167003"/>
                <a:gd name="connsiteY0" fmla="*/ 0 h 2171700"/>
                <a:gd name="connsiteX1" fmla="*/ 2167003 w 2167003"/>
                <a:gd name="connsiteY1" fmla="*/ 1083502 h 2171700"/>
                <a:gd name="connsiteX2" fmla="*/ 2167002 w 2167003"/>
                <a:gd name="connsiteY2" fmla="*/ 1083502 h 2171700"/>
                <a:gd name="connsiteX3" fmla="*/ 1083501 w 2167003"/>
                <a:gd name="connsiteY3" fmla="*/ 2167003 h 2171700"/>
                <a:gd name="connsiteX4" fmla="*/ 1083975 w 2167003"/>
                <a:gd name="connsiteY4" fmla="*/ 2171700 h 2171700"/>
                <a:gd name="connsiteX5" fmla="*/ 237 w 2167003"/>
                <a:gd name="connsiteY5" fmla="*/ 2171700 h 2171700"/>
                <a:gd name="connsiteX6" fmla="*/ 0 w 2167003"/>
                <a:gd name="connsiteY6" fmla="*/ 2167003 h 2171700"/>
                <a:gd name="connsiteX7" fmla="*/ 2167003 w 2167003"/>
                <a:gd name="connsiteY7" fmla="*/ 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7003" h="2171700">
                  <a:moveTo>
                    <a:pt x="2167003" y="0"/>
                  </a:moveTo>
                  <a:lnTo>
                    <a:pt x="2167003" y="1083502"/>
                  </a:lnTo>
                  <a:lnTo>
                    <a:pt x="2167002" y="1083502"/>
                  </a:lnTo>
                  <a:cubicBezTo>
                    <a:pt x="1568601" y="1083502"/>
                    <a:pt x="1083501" y="1568602"/>
                    <a:pt x="1083501" y="2167003"/>
                  </a:cubicBezTo>
                  <a:lnTo>
                    <a:pt x="1083975" y="2171700"/>
                  </a:lnTo>
                  <a:lnTo>
                    <a:pt x="237" y="2171700"/>
                  </a:lnTo>
                  <a:lnTo>
                    <a:pt x="0" y="2167003"/>
                  </a:lnTo>
                  <a:cubicBezTo>
                    <a:pt x="0" y="970200"/>
                    <a:pt x="970200" y="0"/>
                    <a:pt x="2167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 userDrawn="1">
            <p:ph type="ctrTitle" hasCustomPrompt="1"/>
          </p:nvPr>
        </p:nvSpPr>
        <p:spPr>
          <a:xfrm>
            <a:off x="663575" y="1092200"/>
            <a:ext cx="5918200" cy="2336799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Subtitle 8"/>
          <p:cNvSpPr>
            <a:spLocks noGrp="1"/>
          </p:cNvSpPr>
          <p:nvPr userDrawn="1">
            <p:ph type="subTitle" sz="quarter" idx="1" hasCustomPrompt="1"/>
          </p:nvPr>
        </p:nvSpPr>
        <p:spPr>
          <a:xfrm>
            <a:off x="663575" y="3670299"/>
            <a:ext cx="4606925" cy="60960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954338" y="5857101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60400" y="5857101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89760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932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2025/5/14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6" name="Group 5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Freeform: Shape 8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521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D4011E-BCB3-22CF-04A8-E8DA92FF4BB1}"/>
              </a:ext>
            </a:extLst>
          </p:cNvPr>
          <p:cNvGrpSpPr/>
          <p:nvPr userDrawn="1"/>
        </p:nvGrpSpPr>
        <p:grpSpPr>
          <a:xfrm>
            <a:off x="0" y="0"/>
            <a:ext cx="12192000" cy="6134100"/>
            <a:chOff x="0" y="0"/>
            <a:chExt cx="12192000" cy="61341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60D7CD1-173E-D05F-9C96-B3F23867CC99}"/>
                </a:ext>
              </a:extLst>
            </p:cNvPr>
            <p:cNvGrpSpPr/>
            <p:nvPr userDrawn="1"/>
          </p:nvGrpSpPr>
          <p:grpSpPr>
            <a:xfrm>
              <a:off x="5872161" y="571500"/>
              <a:ext cx="6319839" cy="5562600"/>
              <a:chOff x="5872161" y="571500"/>
              <a:chExt cx="6319839" cy="55626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65AE39-3F99-6647-1EE6-F185C4C99DF5}"/>
                  </a:ext>
                </a:extLst>
              </p:cNvPr>
              <p:cNvSpPr/>
              <p:nvPr userDrawn="1"/>
            </p:nvSpPr>
            <p:spPr>
              <a:xfrm>
                <a:off x="6802436" y="1092201"/>
                <a:ext cx="4725989" cy="5041899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l="-41679" r="-449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234F50-A9C0-54D8-9D8F-756BD3517C05}"/>
                  </a:ext>
                </a:extLst>
              </p:cNvPr>
              <p:cNvSpPr/>
              <p:nvPr userDrawn="1"/>
            </p:nvSpPr>
            <p:spPr>
              <a:xfrm>
                <a:off x="11074624" y="571500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511D437-B7E4-E3AD-8DDA-03A8B9F4B333}"/>
                  </a:ext>
                </a:extLst>
              </p:cNvPr>
              <p:cNvSpPr/>
              <p:nvPr userDrawn="1"/>
            </p:nvSpPr>
            <p:spPr>
              <a:xfrm>
                <a:off x="11734800" y="3352800"/>
                <a:ext cx="457200" cy="914400"/>
              </a:xfrm>
              <a:custGeom>
                <a:avLst/>
                <a:gdLst>
                  <a:gd name="connsiteX0" fmla="*/ 457200 w 457200"/>
                  <a:gd name="connsiteY0" fmla="*/ 0 h 914400"/>
                  <a:gd name="connsiteX1" fmla="*/ 457200 w 457200"/>
                  <a:gd name="connsiteY1" fmla="*/ 914400 h 914400"/>
                  <a:gd name="connsiteX2" fmla="*/ 0 w 457200"/>
                  <a:gd name="connsiteY2" fmla="*/ 457200 h 914400"/>
                  <a:gd name="connsiteX3" fmla="*/ 457200 w 457200"/>
                  <a:gd name="connsiteY3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9144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21E0B3E-3AE2-E1CD-C893-16730FE610F8}"/>
                  </a:ext>
                </a:extLst>
              </p:cNvPr>
              <p:cNvSpPr/>
              <p:nvPr userDrawn="1"/>
            </p:nvSpPr>
            <p:spPr>
              <a:xfrm>
                <a:off x="5872161" y="4686300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B67C9E-D71B-E297-9A37-35106BE943AF}"/>
                  </a:ext>
                </a:extLst>
              </p:cNvPr>
              <p:cNvSpPr/>
              <p:nvPr userDrawn="1"/>
            </p:nvSpPr>
            <p:spPr>
              <a:xfrm>
                <a:off x="5872161" y="5410200"/>
                <a:ext cx="723900" cy="723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F64A917-3AEA-9B12-B56A-CB67F328E9D5}"/>
                  </a:ext>
                </a:extLst>
              </p:cNvPr>
              <p:cNvSpPr/>
              <p:nvPr userDrawn="1"/>
            </p:nvSpPr>
            <p:spPr>
              <a:xfrm>
                <a:off x="6811962" y="1092201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3F0467-12EA-E51D-45F4-E50DC05654E1}"/>
                </a:ext>
              </a:extLst>
            </p:cNvPr>
            <p:cNvSpPr/>
            <p:nvPr userDrawn="1"/>
          </p:nvSpPr>
          <p:spPr>
            <a:xfrm>
              <a:off x="0" y="0"/>
              <a:ext cx="1632140" cy="1773776"/>
            </a:xfrm>
            <a:custGeom>
              <a:avLst/>
              <a:gdLst>
                <a:gd name="connsiteX0" fmla="*/ 975824 w 1632140"/>
                <a:gd name="connsiteY0" fmla="*/ 0 h 1773776"/>
                <a:gd name="connsiteX1" fmla="*/ 1622999 w 1632140"/>
                <a:gd name="connsiteY1" fmla="*/ 0 h 1773776"/>
                <a:gd name="connsiteX2" fmla="*/ 1623858 w 1632140"/>
                <a:gd name="connsiteY2" fmla="*/ 5631 h 1773776"/>
                <a:gd name="connsiteX3" fmla="*/ 1632140 w 1632140"/>
                <a:gd name="connsiteY3" fmla="*/ 169644 h 1773776"/>
                <a:gd name="connsiteX4" fmla="*/ 28008 w 1632140"/>
                <a:gd name="connsiteY4" fmla="*/ 1773776 h 1773776"/>
                <a:gd name="connsiteX5" fmla="*/ 0 w 1632140"/>
                <a:gd name="connsiteY5" fmla="*/ 1772362 h 1773776"/>
                <a:gd name="connsiteX6" fmla="*/ 0 w 1632140"/>
                <a:gd name="connsiteY6" fmla="*/ 1133147 h 1773776"/>
                <a:gd name="connsiteX7" fmla="*/ 28008 w 1632140"/>
                <a:gd name="connsiteY7" fmla="*/ 1134561 h 1773776"/>
                <a:gd name="connsiteX8" fmla="*/ 992925 w 1632140"/>
                <a:gd name="connsiteY8" fmla="*/ 169644 h 177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2140" h="1773776">
                  <a:moveTo>
                    <a:pt x="975824" y="0"/>
                  </a:moveTo>
                  <a:lnTo>
                    <a:pt x="1622999" y="0"/>
                  </a:lnTo>
                  <a:lnTo>
                    <a:pt x="1623858" y="5631"/>
                  </a:lnTo>
                  <a:cubicBezTo>
                    <a:pt x="1629335" y="59557"/>
                    <a:pt x="1632140" y="114273"/>
                    <a:pt x="1632140" y="169644"/>
                  </a:cubicBezTo>
                  <a:cubicBezTo>
                    <a:pt x="1632140" y="1055582"/>
                    <a:pt x="913946" y="1773776"/>
                    <a:pt x="28008" y="1773776"/>
                  </a:cubicBezTo>
                  <a:lnTo>
                    <a:pt x="0" y="1772362"/>
                  </a:lnTo>
                  <a:lnTo>
                    <a:pt x="0" y="1133147"/>
                  </a:lnTo>
                  <a:lnTo>
                    <a:pt x="28008" y="1134561"/>
                  </a:lnTo>
                  <a:cubicBezTo>
                    <a:pt x="560917" y="1134561"/>
                    <a:pt x="992925" y="702553"/>
                    <a:pt x="992925" y="1696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907B35-F848-553D-1584-FF9E0A6AEEFA}"/>
                </a:ext>
              </a:extLst>
            </p:cNvPr>
            <p:cNvSpPr/>
            <p:nvPr userDrawn="1"/>
          </p:nvSpPr>
          <p:spPr>
            <a:xfrm>
              <a:off x="1101649" y="702693"/>
              <a:ext cx="819301" cy="804326"/>
            </a:xfrm>
            <a:custGeom>
              <a:avLst/>
              <a:gdLst>
                <a:gd name="connsiteX0" fmla="*/ 0 w 1112537"/>
                <a:gd name="connsiteY0" fmla="*/ 0 h 1092202"/>
                <a:gd name="connsiteX1" fmla="*/ 394667 w 1112537"/>
                <a:gd name="connsiteY1" fmla="*/ 0 h 1092202"/>
                <a:gd name="connsiteX2" fmla="*/ 407018 w 1112537"/>
                <a:gd name="connsiteY2" fmla="*/ 122520 h 1092202"/>
                <a:gd name="connsiteX3" fmla="*/ 1112536 w 1112537"/>
                <a:gd name="connsiteY3" fmla="*/ 697534 h 1092202"/>
                <a:gd name="connsiteX4" fmla="*/ 1112537 w 1112537"/>
                <a:gd name="connsiteY4" fmla="*/ 697534 h 1092202"/>
                <a:gd name="connsiteX5" fmla="*/ 1112537 w 1112537"/>
                <a:gd name="connsiteY5" fmla="*/ 1092202 h 1092202"/>
                <a:gd name="connsiteX6" fmla="*/ 20369 w 1112537"/>
                <a:gd name="connsiteY6" fmla="*/ 202059 h 109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537" h="1092202">
                  <a:moveTo>
                    <a:pt x="0" y="0"/>
                  </a:moveTo>
                  <a:lnTo>
                    <a:pt x="394667" y="0"/>
                  </a:lnTo>
                  <a:lnTo>
                    <a:pt x="407018" y="122520"/>
                  </a:lnTo>
                  <a:cubicBezTo>
                    <a:pt x="474169" y="450680"/>
                    <a:pt x="764525" y="697534"/>
                    <a:pt x="1112536" y="697534"/>
                  </a:cubicBezTo>
                  <a:lnTo>
                    <a:pt x="1112537" y="697534"/>
                  </a:lnTo>
                  <a:lnTo>
                    <a:pt x="1112537" y="1092202"/>
                  </a:lnTo>
                  <a:cubicBezTo>
                    <a:pt x="573803" y="1092202"/>
                    <a:pt x="124322" y="710063"/>
                    <a:pt x="20369" y="202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932E71-08F3-37EF-3536-7A4048A04755}"/>
                </a:ext>
              </a:extLst>
            </p:cNvPr>
            <p:cNvSpPr/>
            <p:nvPr userDrawn="1"/>
          </p:nvSpPr>
          <p:spPr>
            <a:xfrm>
              <a:off x="9351897" y="3953329"/>
              <a:ext cx="2167003" cy="2171700"/>
            </a:xfrm>
            <a:custGeom>
              <a:avLst/>
              <a:gdLst>
                <a:gd name="connsiteX0" fmla="*/ 2167003 w 2167003"/>
                <a:gd name="connsiteY0" fmla="*/ 0 h 2171700"/>
                <a:gd name="connsiteX1" fmla="*/ 2167003 w 2167003"/>
                <a:gd name="connsiteY1" fmla="*/ 1083502 h 2171700"/>
                <a:gd name="connsiteX2" fmla="*/ 2167002 w 2167003"/>
                <a:gd name="connsiteY2" fmla="*/ 1083502 h 2171700"/>
                <a:gd name="connsiteX3" fmla="*/ 1083501 w 2167003"/>
                <a:gd name="connsiteY3" fmla="*/ 2167003 h 2171700"/>
                <a:gd name="connsiteX4" fmla="*/ 1083975 w 2167003"/>
                <a:gd name="connsiteY4" fmla="*/ 2171700 h 2171700"/>
                <a:gd name="connsiteX5" fmla="*/ 237 w 2167003"/>
                <a:gd name="connsiteY5" fmla="*/ 2171700 h 2171700"/>
                <a:gd name="connsiteX6" fmla="*/ 0 w 2167003"/>
                <a:gd name="connsiteY6" fmla="*/ 2167003 h 2171700"/>
                <a:gd name="connsiteX7" fmla="*/ 2167003 w 2167003"/>
                <a:gd name="connsiteY7" fmla="*/ 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7003" h="2171700">
                  <a:moveTo>
                    <a:pt x="2167003" y="0"/>
                  </a:moveTo>
                  <a:lnTo>
                    <a:pt x="2167003" y="1083502"/>
                  </a:lnTo>
                  <a:lnTo>
                    <a:pt x="2167002" y="1083502"/>
                  </a:lnTo>
                  <a:cubicBezTo>
                    <a:pt x="1568601" y="1083502"/>
                    <a:pt x="1083501" y="1568602"/>
                    <a:pt x="1083501" y="2167003"/>
                  </a:cubicBezTo>
                  <a:lnTo>
                    <a:pt x="1083975" y="2171700"/>
                  </a:lnTo>
                  <a:lnTo>
                    <a:pt x="237" y="2171700"/>
                  </a:lnTo>
                  <a:lnTo>
                    <a:pt x="0" y="2167003"/>
                  </a:lnTo>
                  <a:cubicBezTo>
                    <a:pt x="0" y="970200"/>
                    <a:pt x="970200" y="0"/>
                    <a:pt x="2167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143658" y="2267916"/>
            <a:ext cx="5548496" cy="1079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1143658" y="3358969"/>
            <a:ext cx="5548496" cy="16774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2025/5/14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 dirty="0"/>
              <a:t>OfficePLUS</a:t>
            </a:r>
            <a:endParaRPr lang="zh-CN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72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056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2025/5/14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5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FAFD36-36B2-D245-D2A0-E557F6E5C290}"/>
              </a:ext>
            </a:extLst>
          </p:cNvPr>
          <p:cNvGrpSpPr/>
          <p:nvPr userDrawn="1"/>
        </p:nvGrpSpPr>
        <p:grpSpPr>
          <a:xfrm>
            <a:off x="0" y="0"/>
            <a:ext cx="12192000" cy="6134100"/>
            <a:chOff x="0" y="0"/>
            <a:chExt cx="12192000" cy="61341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80AB58-1DF7-4894-7A3B-A05AD5891681}"/>
                </a:ext>
              </a:extLst>
            </p:cNvPr>
            <p:cNvGrpSpPr/>
            <p:nvPr userDrawn="1"/>
          </p:nvGrpSpPr>
          <p:grpSpPr>
            <a:xfrm>
              <a:off x="5872161" y="571500"/>
              <a:ext cx="6319839" cy="5562600"/>
              <a:chOff x="5872161" y="571500"/>
              <a:chExt cx="6319839" cy="55626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4A325B-DB46-848D-6923-6A81C9CBCF9E}"/>
                  </a:ext>
                </a:extLst>
              </p:cNvPr>
              <p:cNvSpPr/>
              <p:nvPr userDrawn="1"/>
            </p:nvSpPr>
            <p:spPr>
              <a:xfrm>
                <a:off x="6802436" y="1092201"/>
                <a:ext cx="4725989" cy="5041899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l="-41679" r="-449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6B7FBA-28D3-32F7-0EEC-F038EBCFEBE7}"/>
                  </a:ext>
                </a:extLst>
              </p:cNvPr>
              <p:cNvSpPr/>
              <p:nvPr userDrawn="1"/>
            </p:nvSpPr>
            <p:spPr>
              <a:xfrm>
                <a:off x="11074624" y="571500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D0DA88-DBBA-7C8E-B9B6-06FD8AC1CFBD}"/>
                  </a:ext>
                </a:extLst>
              </p:cNvPr>
              <p:cNvSpPr/>
              <p:nvPr userDrawn="1"/>
            </p:nvSpPr>
            <p:spPr>
              <a:xfrm>
                <a:off x="11734800" y="3352800"/>
                <a:ext cx="457200" cy="914400"/>
              </a:xfrm>
              <a:custGeom>
                <a:avLst/>
                <a:gdLst>
                  <a:gd name="connsiteX0" fmla="*/ 457200 w 457200"/>
                  <a:gd name="connsiteY0" fmla="*/ 0 h 914400"/>
                  <a:gd name="connsiteX1" fmla="*/ 457200 w 457200"/>
                  <a:gd name="connsiteY1" fmla="*/ 914400 h 914400"/>
                  <a:gd name="connsiteX2" fmla="*/ 0 w 457200"/>
                  <a:gd name="connsiteY2" fmla="*/ 457200 h 914400"/>
                  <a:gd name="connsiteX3" fmla="*/ 457200 w 457200"/>
                  <a:gd name="connsiteY3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9144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4D2281C-369E-242E-AD7C-BE18CD05BEC4}"/>
                  </a:ext>
                </a:extLst>
              </p:cNvPr>
              <p:cNvSpPr/>
              <p:nvPr userDrawn="1"/>
            </p:nvSpPr>
            <p:spPr>
              <a:xfrm>
                <a:off x="5872161" y="4686300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C77B68-2649-5FF1-4DDF-345A39C2F71B}"/>
                  </a:ext>
                </a:extLst>
              </p:cNvPr>
              <p:cNvSpPr/>
              <p:nvPr userDrawn="1"/>
            </p:nvSpPr>
            <p:spPr>
              <a:xfrm>
                <a:off x="5872161" y="5410200"/>
                <a:ext cx="723900" cy="723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99C4E56-D034-D652-712A-62BDFA3A99CF}"/>
                  </a:ext>
                </a:extLst>
              </p:cNvPr>
              <p:cNvSpPr/>
              <p:nvPr userDrawn="1"/>
            </p:nvSpPr>
            <p:spPr>
              <a:xfrm>
                <a:off x="6811962" y="1092201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F5A823A-32AD-8E3A-A622-784A58B35F34}"/>
                </a:ext>
              </a:extLst>
            </p:cNvPr>
            <p:cNvSpPr/>
            <p:nvPr userDrawn="1"/>
          </p:nvSpPr>
          <p:spPr>
            <a:xfrm>
              <a:off x="0" y="0"/>
              <a:ext cx="1632140" cy="1773776"/>
            </a:xfrm>
            <a:custGeom>
              <a:avLst/>
              <a:gdLst>
                <a:gd name="connsiteX0" fmla="*/ 975824 w 1632140"/>
                <a:gd name="connsiteY0" fmla="*/ 0 h 1773776"/>
                <a:gd name="connsiteX1" fmla="*/ 1622999 w 1632140"/>
                <a:gd name="connsiteY1" fmla="*/ 0 h 1773776"/>
                <a:gd name="connsiteX2" fmla="*/ 1623858 w 1632140"/>
                <a:gd name="connsiteY2" fmla="*/ 5631 h 1773776"/>
                <a:gd name="connsiteX3" fmla="*/ 1632140 w 1632140"/>
                <a:gd name="connsiteY3" fmla="*/ 169644 h 1773776"/>
                <a:gd name="connsiteX4" fmla="*/ 28008 w 1632140"/>
                <a:gd name="connsiteY4" fmla="*/ 1773776 h 1773776"/>
                <a:gd name="connsiteX5" fmla="*/ 0 w 1632140"/>
                <a:gd name="connsiteY5" fmla="*/ 1772362 h 1773776"/>
                <a:gd name="connsiteX6" fmla="*/ 0 w 1632140"/>
                <a:gd name="connsiteY6" fmla="*/ 1133147 h 1773776"/>
                <a:gd name="connsiteX7" fmla="*/ 28008 w 1632140"/>
                <a:gd name="connsiteY7" fmla="*/ 1134561 h 1773776"/>
                <a:gd name="connsiteX8" fmla="*/ 992925 w 1632140"/>
                <a:gd name="connsiteY8" fmla="*/ 169644 h 177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2140" h="1773776">
                  <a:moveTo>
                    <a:pt x="975824" y="0"/>
                  </a:moveTo>
                  <a:lnTo>
                    <a:pt x="1622999" y="0"/>
                  </a:lnTo>
                  <a:lnTo>
                    <a:pt x="1623858" y="5631"/>
                  </a:lnTo>
                  <a:cubicBezTo>
                    <a:pt x="1629335" y="59557"/>
                    <a:pt x="1632140" y="114273"/>
                    <a:pt x="1632140" y="169644"/>
                  </a:cubicBezTo>
                  <a:cubicBezTo>
                    <a:pt x="1632140" y="1055582"/>
                    <a:pt x="913946" y="1773776"/>
                    <a:pt x="28008" y="1773776"/>
                  </a:cubicBezTo>
                  <a:lnTo>
                    <a:pt x="0" y="1772362"/>
                  </a:lnTo>
                  <a:lnTo>
                    <a:pt x="0" y="1133147"/>
                  </a:lnTo>
                  <a:lnTo>
                    <a:pt x="28008" y="1134561"/>
                  </a:lnTo>
                  <a:cubicBezTo>
                    <a:pt x="560917" y="1134561"/>
                    <a:pt x="992925" y="702553"/>
                    <a:pt x="992925" y="1696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ECFEE82-1414-1612-E6A5-6AEFF611AA8F}"/>
                </a:ext>
              </a:extLst>
            </p:cNvPr>
            <p:cNvSpPr/>
            <p:nvPr userDrawn="1"/>
          </p:nvSpPr>
          <p:spPr>
            <a:xfrm>
              <a:off x="1101649" y="702693"/>
              <a:ext cx="819301" cy="804326"/>
            </a:xfrm>
            <a:custGeom>
              <a:avLst/>
              <a:gdLst>
                <a:gd name="connsiteX0" fmla="*/ 0 w 1112537"/>
                <a:gd name="connsiteY0" fmla="*/ 0 h 1092202"/>
                <a:gd name="connsiteX1" fmla="*/ 394667 w 1112537"/>
                <a:gd name="connsiteY1" fmla="*/ 0 h 1092202"/>
                <a:gd name="connsiteX2" fmla="*/ 407018 w 1112537"/>
                <a:gd name="connsiteY2" fmla="*/ 122520 h 1092202"/>
                <a:gd name="connsiteX3" fmla="*/ 1112536 w 1112537"/>
                <a:gd name="connsiteY3" fmla="*/ 697534 h 1092202"/>
                <a:gd name="connsiteX4" fmla="*/ 1112537 w 1112537"/>
                <a:gd name="connsiteY4" fmla="*/ 697534 h 1092202"/>
                <a:gd name="connsiteX5" fmla="*/ 1112537 w 1112537"/>
                <a:gd name="connsiteY5" fmla="*/ 1092202 h 1092202"/>
                <a:gd name="connsiteX6" fmla="*/ 20369 w 1112537"/>
                <a:gd name="connsiteY6" fmla="*/ 202059 h 109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537" h="1092202">
                  <a:moveTo>
                    <a:pt x="0" y="0"/>
                  </a:moveTo>
                  <a:lnTo>
                    <a:pt x="394667" y="0"/>
                  </a:lnTo>
                  <a:lnTo>
                    <a:pt x="407018" y="122520"/>
                  </a:lnTo>
                  <a:cubicBezTo>
                    <a:pt x="474169" y="450680"/>
                    <a:pt x="764525" y="697534"/>
                    <a:pt x="1112536" y="697534"/>
                  </a:cubicBezTo>
                  <a:lnTo>
                    <a:pt x="1112537" y="697534"/>
                  </a:lnTo>
                  <a:lnTo>
                    <a:pt x="1112537" y="1092202"/>
                  </a:lnTo>
                  <a:cubicBezTo>
                    <a:pt x="573803" y="1092202"/>
                    <a:pt x="124322" y="710063"/>
                    <a:pt x="20369" y="202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12A097B-D075-5AB8-55A6-9E33E0028357}"/>
                </a:ext>
              </a:extLst>
            </p:cNvPr>
            <p:cNvSpPr/>
            <p:nvPr userDrawn="1"/>
          </p:nvSpPr>
          <p:spPr>
            <a:xfrm>
              <a:off x="9351897" y="3953329"/>
              <a:ext cx="2167003" cy="2171700"/>
            </a:xfrm>
            <a:custGeom>
              <a:avLst/>
              <a:gdLst>
                <a:gd name="connsiteX0" fmla="*/ 2167003 w 2167003"/>
                <a:gd name="connsiteY0" fmla="*/ 0 h 2171700"/>
                <a:gd name="connsiteX1" fmla="*/ 2167003 w 2167003"/>
                <a:gd name="connsiteY1" fmla="*/ 1083502 h 2171700"/>
                <a:gd name="connsiteX2" fmla="*/ 2167002 w 2167003"/>
                <a:gd name="connsiteY2" fmla="*/ 1083502 h 2171700"/>
                <a:gd name="connsiteX3" fmla="*/ 1083501 w 2167003"/>
                <a:gd name="connsiteY3" fmla="*/ 2167003 h 2171700"/>
                <a:gd name="connsiteX4" fmla="*/ 1083975 w 2167003"/>
                <a:gd name="connsiteY4" fmla="*/ 2171700 h 2171700"/>
                <a:gd name="connsiteX5" fmla="*/ 237 w 2167003"/>
                <a:gd name="connsiteY5" fmla="*/ 2171700 h 2171700"/>
                <a:gd name="connsiteX6" fmla="*/ 0 w 2167003"/>
                <a:gd name="connsiteY6" fmla="*/ 2167003 h 2171700"/>
                <a:gd name="connsiteX7" fmla="*/ 2167003 w 2167003"/>
                <a:gd name="connsiteY7" fmla="*/ 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7003" h="2171700">
                  <a:moveTo>
                    <a:pt x="2167003" y="0"/>
                  </a:moveTo>
                  <a:lnTo>
                    <a:pt x="2167003" y="1083502"/>
                  </a:lnTo>
                  <a:lnTo>
                    <a:pt x="2167002" y="1083502"/>
                  </a:lnTo>
                  <a:cubicBezTo>
                    <a:pt x="1568601" y="1083502"/>
                    <a:pt x="1083501" y="1568602"/>
                    <a:pt x="1083501" y="2167003"/>
                  </a:cubicBezTo>
                  <a:lnTo>
                    <a:pt x="1083975" y="2171700"/>
                  </a:lnTo>
                  <a:lnTo>
                    <a:pt x="237" y="2171700"/>
                  </a:lnTo>
                  <a:lnTo>
                    <a:pt x="0" y="2167003"/>
                  </a:lnTo>
                  <a:cubicBezTo>
                    <a:pt x="0" y="970200"/>
                    <a:pt x="970200" y="0"/>
                    <a:pt x="2167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1262977"/>
            <a:ext cx="6105071" cy="2734915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839428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67393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253348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2025/5/14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4D1654-74E8-E363-0E1C-E25704C1066F}"/>
              </a:ext>
            </a:extLst>
          </p:cNvPr>
          <p:cNvSpPr/>
          <p:nvPr/>
        </p:nvSpPr>
        <p:spPr>
          <a:xfrm>
            <a:off x="5719313" y="353683"/>
            <a:ext cx="5978106" cy="5969479"/>
          </a:xfrm>
          <a:prstGeom prst="rect">
            <a:avLst/>
          </a:prstGeom>
          <a:solidFill>
            <a:srgbClr val="F2F4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88294" y="2254688"/>
            <a:ext cx="6615412" cy="1363868"/>
          </a:xfrm>
        </p:spPr>
        <p:txBody>
          <a:bodyPr wrap="square">
            <a:normAutofit/>
          </a:bodyPr>
          <a:lstStyle/>
          <a:p>
            <a:pPr algn="ctr"/>
            <a:r>
              <a:rPr lang="en-US" altLang="zh-CN" sz="5400" dirty="0"/>
              <a:t>AI</a:t>
            </a:r>
            <a:r>
              <a:rPr lang="zh-TW" altLang="en-US" sz="5400" dirty="0"/>
              <a:t>的運用範例</a:t>
            </a:r>
            <a:endParaRPr lang="zh-CN" altLang="en-US" sz="5400" dirty="0">
              <a:solidFill>
                <a:srgbClr val="0070C0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3F4A032-86B2-D21F-4DA4-488478DCAD76}"/>
              </a:ext>
            </a:extLst>
          </p:cNvPr>
          <p:cNvSpPr txBox="1">
            <a:spLocks/>
          </p:cNvSpPr>
          <p:nvPr/>
        </p:nvSpPr>
        <p:spPr>
          <a:xfrm>
            <a:off x="0" y="3701359"/>
            <a:ext cx="6615412" cy="13638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B33DD8A1-4983-EDA1-84E1-7E5CBEAA8E3F}"/>
              </a:ext>
            </a:extLst>
          </p:cNvPr>
          <p:cNvSpPr txBox="1">
            <a:spLocks/>
          </p:cNvSpPr>
          <p:nvPr/>
        </p:nvSpPr>
        <p:spPr>
          <a:xfrm>
            <a:off x="102260" y="3777466"/>
            <a:ext cx="6615412" cy="13638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8E87474-53D3-6F00-642B-96E579911E3B}"/>
              </a:ext>
            </a:extLst>
          </p:cNvPr>
          <p:cNvSpPr txBox="1"/>
          <p:nvPr/>
        </p:nvSpPr>
        <p:spPr>
          <a:xfrm>
            <a:off x="4267489" y="3798064"/>
            <a:ext cx="2903648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講者：詹永寬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日期：</a:t>
            </a:r>
            <a:r>
              <a:rPr lang="en-US" altLang="zh-TW" dirty="0"/>
              <a:t>2025/05/13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學生：郭家珍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1747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3F076-14C3-2096-D772-65445E070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984B56D5-E870-F3F2-4A77-94693A252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車輛分派子系統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0F655D-2315-1639-CC95-0F7EC1AD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86" t="36666" r="51297" b="39383"/>
          <a:stretch/>
        </p:blipFill>
        <p:spPr>
          <a:xfrm>
            <a:off x="541864" y="1587962"/>
            <a:ext cx="4428067" cy="278008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17AEDB1-2EFA-90E7-F0D7-89FE792CB160}"/>
              </a:ext>
            </a:extLst>
          </p:cNvPr>
          <p:cNvSpPr txBox="1"/>
          <p:nvPr/>
        </p:nvSpPr>
        <p:spPr>
          <a:xfrm>
            <a:off x="738716" y="4497287"/>
            <a:ext cx="4034362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R[1]. </a:t>
            </a:r>
            <a:r>
              <a:rPr lang="zh-TW" altLang="en-US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經銷商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={A}, R[1].</a:t>
            </a:r>
            <a:r>
              <a:rPr lang="zh-TW" altLang="en-US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載貨量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R[2]. 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經銷商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={F,E}, R[2].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載貨量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=7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C418DF5-EF03-F56C-F9E8-2863916EAC1E}"/>
              </a:ext>
            </a:extLst>
          </p:cNvPr>
          <p:cNvSpPr txBox="1"/>
          <p:nvPr/>
        </p:nvSpPr>
        <p:spPr>
          <a:xfrm>
            <a:off x="6362699" y="4497287"/>
            <a:ext cx="4961467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R[1]. </a:t>
            </a:r>
            <a:r>
              <a:rPr lang="zh-TW" altLang="en-US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經銷商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={A, C}, R[1].</a:t>
            </a:r>
            <a:r>
              <a:rPr lang="zh-TW" altLang="en-US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載貨量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R[2]. 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經銷商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={F,E}, R[2].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載貨量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=7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524FB8B-EC50-3BC5-849C-C1C38CC4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994" t="39052" r="51944" b="37531"/>
          <a:stretch/>
        </p:blipFill>
        <p:spPr>
          <a:xfrm>
            <a:off x="6629399" y="1573190"/>
            <a:ext cx="4428068" cy="27719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939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D4F4B-59E8-2556-AC1A-93E20532B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F28396D9-AE56-C15E-59B1-621F18F88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車輛分派子系統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EFF82C3-7140-745B-B62E-A3BEEC1856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31" t="32346" r="49259" b="43580"/>
          <a:stretch/>
        </p:blipFill>
        <p:spPr>
          <a:xfrm>
            <a:off x="999853" y="1786913"/>
            <a:ext cx="3916098" cy="2463354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B58DC4-9D1B-B20B-A731-A58B8A3A1A41}"/>
              </a:ext>
            </a:extLst>
          </p:cNvPr>
          <p:cNvSpPr txBox="1"/>
          <p:nvPr/>
        </p:nvSpPr>
        <p:spPr>
          <a:xfrm>
            <a:off x="5824006" y="4250267"/>
            <a:ext cx="4564594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R[1]. </a:t>
            </a:r>
            <a:r>
              <a:rPr lang="zh-TW" altLang="en-US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經銷商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={A, C, B}, R[1].</a:t>
            </a:r>
            <a:r>
              <a:rPr lang="zh-TW" altLang="en-US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載貨量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R[2]. 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經銷商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={F, E, D}, R[2].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載貨量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=10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6F2074-634B-A1BB-872C-10A2834B9F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476" t="53457" r="51111" b="28642"/>
          <a:stretch/>
        </p:blipFill>
        <p:spPr>
          <a:xfrm>
            <a:off x="6206067" y="1744203"/>
            <a:ext cx="4182533" cy="250606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BA8D8D7-30FC-1DDD-91CB-8A1D7F72ABF4}"/>
              </a:ext>
            </a:extLst>
          </p:cNvPr>
          <p:cNvSpPr txBox="1"/>
          <p:nvPr/>
        </p:nvSpPr>
        <p:spPr>
          <a:xfrm>
            <a:off x="351357" y="4250266"/>
            <a:ext cx="4564594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R[1]. </a:t>
            </a:r>
            <a:r>
              <a:rPr lang="zh-TW" altLang="en-US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經銷商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={A, C, B}, R[1].</a:t>
            </a:r>
            <a:r>
              <a:rPr lang="zh-TW" altLang="en-US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載貨量</a:t>
            </a:r>
            <a:r>
              <a:rPr lang="en-US" altLang="zh-TW" sz="1600" dirty="0">
                <a:solidFill>
                  <a:srgbClr val="00B0F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R[2]. 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經銷商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={F, E,}, R[2].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 載貨量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=7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237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DF6E-F263-CE0F-B0C8-30DA7BBE3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4C6E2BDE-C2D5-6D0A-AE6B-4CB31179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車輛分派子系統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0EBD67-9297-27F1-6228-33A93494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89" t="29136" r="19438" b="11357"/>
          <a:stretch/>
        </p:blipFill>
        <p:spPr>
          <a:xfrm>
            <a:off x="2301624" y="1014970"/>
            <a:ext cx="7588752" cy="54839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416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5AC45-DE29-C155-CD8E-891DE4644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E0843D25-FCCF-16CB-C5DD-BCD69D77F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車輛分派子系統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5730965-1C60-37BE-476C-8E6DBCEDE353}"/>
                  </a:ext>
                </a:extLst>
              </p:cNvPr>
              <p:cNvSpPr txBox="1"/>
              <p:nvPr/>
            </p:nvSpPr>
            <p:spPr>
              <a:xfrm>
                <a:off x="448733" y="1455297"/>
                <a:ext cx="4349745" cy="1421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n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→</a:t>
                </a:r>
                <a:r>
                  <a:rPr lang="en-US" altLang="zh-TW" sz="2000" dirty="0">
                    <a:solidFill>
                      <a:srgbClr val="7030A0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30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= 900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→</a:t>
                </a:r>
                <a:r>
                  <a:rPr lang="en-US" altLang="zh-TW" sz="2000" dirty="0">
                    <a:solidFill>
                      <a:srgbClr val="7030A0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30</m:t>
                        </m:r>
                      </m:sup>
                    </m:sSup>
                  </m:oMath>
                </a14:m>
                <a:r>
                  <a:rPr lang="zh-TW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= 1.07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dirty="0">
                    <a:solidFill>
                      <a:srgbClr val="7030A0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TW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N!</a:t>
                </a:r>
                <a:r>
                  <a:rPr lang="zh-TW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→ </a:t>
                </a:r>
                <a:r>
                  <a:rPr lang="en-US" altLang="zh-TW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30! = 2.65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dirty="0">
                    <a:solidFill>
                      <a:srgbClr val="7030A0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5730965-1C60-37BE-476C-8E6DBCEDE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33" y="1455297"/>
                <a:ext cx="4349745" cy="1421543"/>
              </a:xfrm>
              <a:prstGeom prst="rect">
                <a:avLst/>
              </a:prstGeom>
              <a:blipFill>
                <a:blip r:embed="rId3"/>
                <a:stretch>
                  <a:fillRect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CEA4227-A167-1EBC-5020-D95E2C82AA07}"/>
                  </a:ext>
                </a:extLst>
              </p:cNvPr>
              <p:cNvSpPr txBox="1"/>
              <p:nvPr/>
            </p:nvSpPr>
            <p:spPr>
              <a:xfrm>
                <a:off x="448733" y="3006664"/>
                <a:ext cx="5004416" cy="1426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US" altLang="zh-TW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 1.07</a:t>
                </a:r>
                <a:r>
                  <a:rPr lang="en-US" altLang="zh-TW" sz="2000" dirty="0">
                    <a:solidFill>
                      <a:srgbClr val="92D05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dirty="0">
                    <a:solidFill>
                      <a:srgbClr val="92D050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zh-TW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  <a:r>
                  <a:rPr lang="zh-TW" altLang="en-US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張</a:t>
                </a:r>
                <a:endParaRPr lang="en-US" altLang="zh-TW" sz="2000" dirty="0">
                  <a:solidFill>
                    <a:srgbClr val="92D05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= 1.07</a:t>
                </a:r>
                <a:r>
                  <a:rPr lang="en-US" altLang="zh-TW" sz="2000" dirty="0">
                    <a:solidFill>
                      <a:srgbClr val="92D05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dirty="0">
                    <a:solidFill>
                      <a:srgbClr val="92D050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zh-TW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/100</a:t>
                </a:r>
                <a:r>
                  <a:rPr lang="zh-TW" altLang="en-US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公分 </a:t>
                </a:r>
                <a:r>
                  <a:rPr lang="en-US" altLang="zh-TW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 1.07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0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TW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     = 1.07</a:t>
                </a:r>
                <a:r>
                  <a:rPr lang="en-US" altLang="zh-TW" sz="2000" dirty="0">
                    <a:solidFill>
                      <a:srgbClr val="92D05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dirty="0">
                    <a:solidFill>
                      <a:srgbClr val="92D050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altLang="zh-TW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/100</a:t>
                </a:r>
                <a:r>
                  <a:rPr lang="zh-TW" altLang="en-US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公分 </a:t>
                </a:r>
                <a:r>
                  <a:rPr lang="en-US" altLang="zh-TW" sz="2000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 1.07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p>
                      <m:sSupPr>
                        <m:ctrlP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5</m:t>
                        </m:r>
                      </m:sup>
                    </m:sSup>
                  </m:oMath>
                </a14:m>
                <a:endParaRPr lang="en-US" altLang="zh-TW" sz="2000" dirty="0">
                  <a:solidFill>
                    <a:srgbClr val="92D05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CEA4227-A167-1EBC-5020-D95E2C82A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33" y="3006664"/>
                <a:ext cx="5004416" cy="1426416"/>
              </a:xfrm>
              <a:prstGeom prst="rect">
                <a:avLst/>
              </a:prstGeom>
              <a:blipFill>
                <a:blip r:embed="rId4"/>
                <a:stretch>
                  <a:fillRect b="-68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848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82959-09F5-8A63-AF23-41A2E106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AC9A3993-0839-CFAD-9CFC-440631B5D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最短路徑排程子系統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277AF25-A520-B0AA-1394-80663928D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958925"/>
              </p:ext>
            </p:extLst>
          </p:nvPr>
        </p:nvGraphicFramePr>
        <p:xfrm>
          <a:off x="1676400" y="138468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48051983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5520346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1812632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6494114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3757859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6277863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6929656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68227953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16682658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40163001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73506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09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054938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8696423-6F3D-F979-991A-386443C47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668261"/>
              </p:ext>
            </p:extLst>
          </p:nvPr>
        </p:nvGraphicFramePr>
        <p:xfrm>
          <a:off x="1676399" y="3257818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48051983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5520346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1812632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6494114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3757859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6277863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6929656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68227953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16682658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40163001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73506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09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054938"/>
                  </a:ext>
                </a:extLst>
              </a:tr>
            </a:tbl>
          </a:graphicData>
        </a:graphic>
      </p:graphicFrame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6053950-03E4-9C9E-E340-6AE1783B7477}"/>
              </a:ext>
            </a:extLst>
          </p:cNvPr>
          <p:cNvCxnSpPr>
            <a:cxnSpLocks/>
          </p:cNvCxnSpPr>
          <p:nvPr/>
        </p:nvCxnSpPr>
        <p:spPr>
          <a:xfrm>
            <a:off x="5740398" y="2294313"/>
            <a:ext cx="0" cy="7564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F571B8A-9C21-CB02-55D3-C9C982AC865D}"/>
                  </a:ext>
                </a:extLst>
              </p:cNvPr>
              <p:cNvSpPr txBox="1"/>
              <p:nvPr/>
            </p:nvSpPr>
            <p:spPr>
              <a:xfrm>
                <a:off x="1304944" y="4420180"/>
                <a:ext cx="4349745" cy="1421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n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→</a:t>
                </a:r>
                <a:r>
                  <a:rPr lang="en-US" altLang="zh-TW" sz="2000" dirty="0">
                    <a:solidFill>
                      <a:srgbClr val="7030A0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30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= 900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TW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→</a:t>
                </a:r>
                <a:r>
                  <a:rPr lang="en-US" altLang="zh-TW" sz="2000" dirty="0">
                    <a:solidFill>
                      <a:srgbClr val="7030A0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30</m:t>
                        </m:r>
                      </m:sup>
                    </m:sSup>
                  </m:oMath>
                </a14:m>
                <a:r>
                  <a:rPr lang="zh-TW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= 1.07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dirty="0">
                    <a:solidFill>
                      <a:srgbClr val="7030A0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9</m:t>
                        </m:r>
                      </m:sup>
                    </m:sSup>
                  </m:oMath>
                </a14:m>
                <a:endParaRPr lang="en-US" altLang="zh-TW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TW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N!</a:t>
                </a:r>
                <a:r>
                  <a:rPr lang="zh-TW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→ </a:t>
                </a:r>
                <a:r>
                  <a:rPr lang="en-US" altLang="zh-TW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30! = 2.65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dirty="0">
                    <a:solidFill>
                      <a:srgbClr val="7030A0"/>
                    </a:solidFill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3</m:t>
                        </m:r>
                        <m:r>
                          <a:rPr lang="en-US" altLang="zh-TW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TW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endParaRPr lang="en-US" altLang="zh-TW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F571B8A-9C21-CB02-55D3-C9C982AC8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44" y="4420180"/>
                <a:ext cx="4349745" cy="1421543"/>
              </a:xfrm>
              <a:prstGeom prst="rect">
                <a:avLst/>
              </a:prstGeom>
              <a:blipFill>
                <a:blip r:embed="rId3"/>
                <a:stretch>
                  <a:fillRect b="-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5188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1F495-D1F5-F348-70F3-4B986B8CC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01EE5277-8ACE-17B3-A9BC-8623F776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最短路徑排程子系統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99CABEF-16F7-6157-6F5F-FC14A19F5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508306"/>
              </p:ext>
            </p:extLst>
          </p:nvPr>
        </p:nvGraphicFramePr>
        <p:xfrm>
          <a:off x="1676398" y="1016277"/>
          <a:ext cx="8127999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48051983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5520346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1812632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6494114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3757859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6277863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6929656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68227953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16682658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40163001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73506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094660"/>
                  </a:ext>
                </a:extLst>
              </a:tr>
              <a:tr h="22290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J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G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054938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D42C439-A452-AF79-15E5-B7D23CC3C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35892"/>
              </p:ext>
            </p:extLst>
          </p:nvPr>
        </p:nvGraphicFramePr>
        <p:xfrm>
          <a:off x="1676398" y="2769243"/>
          <a:ext cx="8127999" cy="74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48051983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5520346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1812632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6494114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3757859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6277863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6929656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68227953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16682658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40163001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73506841"/>
                    </a:ext>
                  </a:extLst>
                </a:gridCol>
              </a:tblGrid>
              <a:tr h="372968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09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H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J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G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C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054938"/>
                  </a:ext>
                </a:extLst>
              </a:tr>
            </a:tbl>
          </a:graphicData>
        </a:graphic>
      </p:graphicFrame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BBDD86E-37F4-7F4B-4350-4709C1A0D8B7}"/>
              </a:ext>
            </a:extLst>
          </p:cNvPr>
          <p:cNvCxnSpPr>
            <a:cxnSpLocks/>
          </p:cNvCxnSpPr>
          <p:nvPr/>
        </p:nvCxnSpPr>
        <p:spPr>
          <a:xfrm>
            <a:off x="3512586" y="1882831"/>
            <a:ext cx="0" cy="756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06AF734E-B38A-B257-9910-4698A5096730}"/>
              </a:ext>
            </a:extLst>
          </p:cNvPr>
          <p:cNvCxnSpPr>
            <a:cxnSpLocks/>
          </p:cNvCxnSpPr>
          <p:nvPr/>
        </p:nvCxnSpPr>
        <p:spPr>
          <a:xfrm>
            <a:off x="4263502" y="1870363"/>
            <a:ext cx="0" cy="756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BF09C3A-3FD4-0696-DC2D-5F8A6C6FA087}"/>
              </a:ext>
            </a:extLst>
          </p:cNvPr>
          <p:cNvCxnSpPr>
            <a:cxnSpLocks/>
          </p:cNvCxnSpPr>
          <p:nvPr/>
        </p:nvCxnSpPr>
        <p:spPr>
          <a:xfrm>
            <a:off x="6474688" y="1882831"/>
            <a:ext cx="0" cy="756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8C6E59D-2ADA-FA26-9A2A-9C040A707A7C}"/>
              </a:ext>
            </a:extLst>
          </p:cNvPr>
          <p:cNvCxnSpPr>
            <a:cxnSpLocks/>
          </p:cNvCxnSpPr>
          <p:nvPr/>
        </p:nvCxnSpPr>
        <p:spPr>
          <a:xfrm>
            <a:off x="7225604" y="1870363"/>
            <a:ext cx="0" cy="756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E7951F5-65BC-0661-725E-AEEA1C0B9D87}"/>
              </a:ext>
            </a:extLst>
          </p:cNvPr>
          <p:cNvCxnSpPr>
            <a:cxnSpLocks/>
          </p:cNvCxnSpPr>
          <p:nvPr/>
        </p:nvCxnSpPr>
        <p:spPr>
          <a:xfrm>
            <a:off x="8694186" y="1882831"/>
            <a:ext cx="0" cy="756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3203124-4E7A-8E8D-5EEF-F7B86BBDD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449599"/>
              </p:ext>
            </p:extLst>
          </p:nvPr>
        </p:nvGraphicFramePr>
        <p:xfrm>
          <a:off x="1676397" y="4529417"/>
          <a:ext cx="8127999" cy="74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">
                  <a:extLst>
                    <a:ext uri="{9D8B030D-6E8A-4147-A177-3AD203B41FA5}">
                      <a16:colId xmlns:a16="http://schemas.microsoft.com/office/drawing/2014/main" val="148051983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355203461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161812632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64941140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37578595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56277863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69296562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682279539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4166826588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401630017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2273506841"/>
                    </a:ext>
                  </a:extLst>
                </a:gridCol>
              </a:tblGrid>
              <a:tr h="372968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09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H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J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F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0070C0"/>
                          </a:solidFill>
                        </a:rPr>
                        <a:t>C</a:t>
                      </a:r>
                      <a:endParaRPr lang="zh-TW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054938"/>
                  </a:ext>
                </a:extLst>
              </a:tr>
            </a:tbl>
          </a:graphicData>
        </a:graphic>
      </p:graphicFrame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FB84F9F-10CB-EAE9-8420-51BC7763CAA7}"/>
              </a:ext>
            </a:extLst>
          </p:cNvPr>
          <p:cNvCxnSpPr>
            <a:cxnSpLocks/>
          </p:cNvCxnSpPr>
          <p:nvPr/>
        </p:nvCxnSpPr>
        <p:spPr>
          <a:xfrm flipH="1" flipV="1">
            <a:off x="2759825" y="3599411"/>
            <a:ext cx="752761" cy="8146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F742DDE-3EA6-F0B2-B57D-11C0B0E8D34C}"/>
              </a:ext>
            </a:extLst>
          </p:cNvPr>
          <p:cNvCxnSpPr>
            <a:cxnSpLocks/>
          </p:cNvCxnSpPr>
          <p:nvPr/>
        </p:nvCxnSpPr>
        <p:spPr>
          <a:xfrm flipH="1" flipV="1">
            <a:off x="4987635" y="3643005"/>
            <a:ext cx="1487053" cy="77105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7300032-01E1-9604-4E4B-C912DA2A5089}"/>
              </a:ext>
            </a:extLst>
          </p:cNvPr>
          <p:cNvCxnSpPr>
            <a:cxnSpLocks/>
          </p:cNvCxnSpPr>
          <p:nvPr/>
        </p:nvCxnSpPr>
        <p:spPr>
          <a:xfrm flipH="1" flipV="1">
            <a:off x="5705296" y="3599411"/>
            <a:ext cx="2244441" cy="8146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619C40D-EADC-AED8-CBC4-4C138BC7B9CD}"/>
              </a:ext>
            </a:extLst>
          </p:cNvPr>
          <p:cNvCxnSpPr>
            <a:cxnSpLocks/>
          </p:cNvCxnSpPr>
          <p:nvPr/>
        </p:nvCxnSpPr>
        <p:spPr>
          <a:xfrm flipH="1" flipV="1">
            <a:off x="7914637" y="3628410"/>
            <a:ext cx="752761" cy="78564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24F93CB-7379-82C6-525F-16B097CA139D}"/>
              </a:ext>
            </a:extLst>
          </p:cNvPr>
          <p:cNvCxnSpPr>
            <a:cxnSpLocks/>
          </p:cNvCxnSpPr>
          <p:nvPr/>
        </p:nvCxnSpPr>
        <p:spPr>
          <a:xfrm flipV="1">
            <a:off x="9432175" y="3635707"/>
            <a:ext cx="0" cy="77835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08582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B931D-F9D0-59E9-BD6F-CA96A41F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5ABE006B-2767-49AD-5ED9-B35EB6FA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最佳路徑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FB6D6B-E582-E3AA-C733-4F9458C95A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329" t="31515" r="28662" b="6788"/>
          <a:stretch/>
        </p:blipFill>
        <p:spPr>
          <a:xfrm>
            <a:off x="4538748" y="371504"/>
            <a:ext cx="5153891" cy="6114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633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6C07E-567F-D276-C9FB-1F2AFF883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FC8306CB-4603-E19B-AB81-BA879A3C9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dirty="0">
                <a:solidFill>
                  <a:srgbClr val="002060"/>
                </a:solidFill>
              </a:rPr>
              <a:t>商品覆點子系統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33E518-0607-07FC-90EC-7F113D4559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75" b="9333"/>
          <a:stretch/>
        </p:blipFill>
        <p:spPr>
          <a:xfrm>
            <a:off x="588125" y="1122217"/>
            <a:ext cx="10796199" cy="52716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513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8C94A-44CF-C633-AB41-B6B453508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391A1FE1-31AF-FE87-29B7-47F2B1D3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dirty="0">
                <a:solidFill>
                  <a:srgbClr val="002060"/>
                </a:solidFill>
              </a:rPr>
              <a:t>商品覆點子系統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5E0EA4D-0494-A943-59E4-FC229A7A7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73" r="7567" b="7031"/>
          <a:stretch/>
        </p:blipFill>
        <p:spPr>
          <a:xfrm>
            <a:off x="1024308" y="1145519"/>
            <a:ext cx="9765612" cy="52068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3570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798F0-8D90-A929-AD35-EB49B503B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6725ACFE-FA1D-A5E7-72A9-13D16DB3E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dirty="0">
                <a:solidFill>
                  <a:srgbClr val="002060"/>
                </a:solidFill>
              </a:rPr>
              <a:t>圖片的辨識結果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388DAD-2A2B-94E0-E934-43ED965EAF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61" t="61380" r="54237" b="3861"/>
          <a:stretch/>
        </p:blipFill>
        <p:spPr>
          <a:xfrm>
            <a:off x="629765" y="811123"/>
            <a:ext cx="4477116" cy="33544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9D913CF-234E-1EB3-6324-26260BD4C5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07" t="51515" r="46043" b="4970"/>
          <a:stretch/>
        </p:blipFill>
        <p:spPr>
          <a:xfrm>
            <a:off x="6655264" y="451991"/>
            <a:ext cx="3961934" cy="27371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8448EA-7E63-1A6B-37A3-76A9002E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821" t="62632" r="9112" b="3861"/>
          <a:stretch/>
        </p:blipFill>
        <p:spPr>
          <a:xfrm>
            <a:off x="629765" y="4165600"/>
            <a:ext cx="4477116" cy="25536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9C253B-F03C-3F33-6C6C-7EE8801EFC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346" t="58905" r="13113" b="4970"/>
          <a:stretch/>
        </p:blipFill>
        <p:spPr>
          <a:xfrm>
            <a:off x="6655264" y="3189137"/>
            <a:ext cx="3961934" cy="34041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340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9E57BB-D324-3B5A-C0B8-E80AD7F5E81D}"/>
              </a:ext>
            </a:extLst>
          </p:cNvPr>
          <p:cNvGrpSpPr/>
          <p:nvPr/>
        </p:nvGrpSpPr>
        <p:grpSpPr>
          <a:xfrm>
            <a:off x="344357" y="575744"/>
            <a:ext cx="5303126" cy="4029856"/>
            <a:chOff x="483812" y="575744"/>
            <a:chExt cx="3468596" cy="402985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DB636B5-2BF5-C616-7542-D43CF93DCCAC}"/>
                </a:ext>
              </a:extLst>
            </p:cNvPr>
            <p:cNvGrpSpPr/>
            <p:nvPr/>
          </p:nvGrpSpPr>
          <p:grpSpPr>
            <a:xfrm>
              <a:off x="962746" y="575744"/>
              <a:ext cx="1526178" cy="830997"/>
              <a:chOff x="962746" y="575744"/>
              <a:chExt cx="1526178" cy="83099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832FC0-C829-EE28-6F76-5A086ECCB3DE}"/>
                  </a:ext>
                </a:extLst>
              </p:cNvPr>
              <p:cNvSpPr txBox="1"/>
              <p:nvPr/>
            </p:nvSpPr>
            <p:spPr>
              <a:xfrm>
                <a:off x="962746" y="575744"/>
                <a:ext cx="152617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buSzPct val="25000"/>
                </a:pPr>
                <a:r>
                  <a:rPr lang="en-US" altLang="zh-CN" sz="4800" b="1" dirty="0">
                    <a:solidFill>
                      <a:schemeClr val="accent1"/>
                    </a:solidFill>
                  </a:rPr>
                  <a:t>Outline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58426E-6455-FBCD-7D0D-4016FFFECAA5}"/>
                </a:ext>
              </a:extLst>
            </p:cNvPr>
            <p:cNvGrpSpPr/>
            <p:nvPr/>
          </p:nvGrpSpPr>
          <p:grpSpPr>
            <a:xfrm>
              <a:off x="826144" y="1406741"/>
              <a:ext cx="2655501" cy="1049106"/>
              <a:chOff x="826144" y="1410116"/>
              <a:chExt cx="2655501" cy="104910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6BFC9B-EC3E-1DA4-440F-C91E26A7E57C}"/>
                  </a:ext>
                </a:extLst>
              </p:cNvPr>
              <p:cNvSpPr/>
              <p:nvPr/>
            </p:nvSpPr>
            <p:spPr>
              <a:xfrm>
                <a:off x="2182524" y="1455229"/>
                <a:ext cx="1299121" cy="83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en-US" altLang="zh-CN" sz="4000" b="1" dirty="0">
                    <a:solidFill>
                      <a:schemeClr val="tx1"/>
                    </a:solidFill>
                  </a:rPr>
                  <a:t>Review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3B289B1-FC12-C897-4C63-39F075B2BBB6}"/>
                  </a:ext>
                </a:extLst>
              </p:cNvPr>
              <p:cNvSpPr/>
              <p:nvPr/>
            </p:nvSpPr>
            <p:spPr>
              <a:xfrm>
                <a:off x="826144" y="1410116"/>
                <a:ext cx="1702938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en-US" altLang="zh-CN" sz="5400" b="1" dirty="0">
                    <a:solidFill>
                      <a:schemeClr val="tx2"/>
                    </a:solidFill>
                  </a:rPr>
                  <a:t>01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D40CEB9-7CA2-AE49-CF9C-CD2991F56ACE}"/>
                </a:ext>
              </a:extLst>
            </p:cNvPr>
            <p:cNvGrpSpPr/>
            <p:nvPr/>
          </p:nvGrpSpPr>
          <p:grpSpPr>
            <a:xfrm>
              <a:off x="483812" y="2507388"/>
              <a:ext cx="3284065" cy="1049106"/>
              <a:chOff x="1090314" y="2455865"/>
              <a:chExt cx="3284065" cy="104910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A4BEA30-F4C1-1C23-99B8-195942EE83D4}"/>
                  </a:ext>
                </a:extLst>
              </p:cNvPr>
              <p:cNvSpPr/>
              <p:nvPr/>
            </p:nvSpPr>
            <p:spPr>
              <a:xfrm>
                <a:off x="2789026" y="2584867"/>
                <a:ext cx="1585353" cy="7721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en-US" altLang="zh-CN" sz="3600" b="1" dirty="0">
                    <a:solidFill>
                      <a:schemeClr val="accent1"/>
                    </a:solidFill>
                  </a:rPr>
                  <a:t>Keywords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4548C8C-ABD4-1D7D-5BC5-8DA28A34100D}"/>
                  </a:ext>
                </a:extLst>
              </p:cNvPr>
              <p:cNvSpPr/>
              <p:nvPr/>
            </p:nvSpPr>
            <p:spPr>
              <a:xfrm>
                <a:off x="1090314" y="2455865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en-US" altLang="zh-CN" sz="5400" b="1" dirty="0">
                    <a:solidFill>
                      <a:schemeClr val="accent1"/>
                    </a:solidFill>
                  </a:rPr>
                  <a:t>02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0D9FF9C-F168-79FB-23C6-4BA4D7499643}"/>
                </a:ext>
              </a:extLst>
            </p:cNvPr>
            <p:cNvGrpSpPr/>
            <p:nvPr/>
          </p:nvGrpSpPr>
          <p:grpSpPr>
            <a:xfrm>
              <a:off x="483812" y="3556494"/>
              <a:ext cx="3468596" cy="1049106"/>
              <a:chOff x="-3834387" y="3559869"/>
              <a:chExt cx="3468596" cy="104910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039AACF-831C-AA65-3040-794023AE8380}"/>
                  </a:ext>
                </a:extLst>
              </p:cNvPr>
              <p:cNvSpPr/>
              <p:nvPr/>
            </p:nvSpPr>
            <p:spPr>
              <a:xfrm>
                <a:off x="-2135675" y="3698368"/>
                <a:ext cx="1769884" cy="7721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en-US" altLang="zh-CN" sz="3600" b="1" dirty="0">
                    <a:solidFill>
                      <a:schemeClr val="tx1"/>
                    </a:solidFill>
                  </a:rPr>
                  <a:t>References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ADE2C3-5AAD-877F-6B10-C99EB356ACB5}"/>
                  </a:ext>
                </a:extLst>
              </p:cNvPr>
              <p:cNvSpPr/>
              <p:nvPr/>
            </p:nvSpPr>
            <p:spPr>
              <a:xfrm>
                <a:off x="-3834387" y="3559869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en-US" altLang="zh-CN" sz="5400" b="1" dirty="0">
                    <a:solidFill>
                      <a:schemeClr val="tx2"/>
                    </a:solidFill>
                  </a:rPr>
                  <a:t>03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11320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0E94C-7F8D-E1EB-B70C-AA67331DA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125230D2-61FA-8D47-4C99-81A0E497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en-US" altLang="zh-TW" sz="3100" dirty="0">
                <a:solidFill>
                  <a:srgbClr val="002060"/>
                </a:solidFill>
              </a:rPr>
              <a:t>X</a:t>
            </a:r>
            <a:r>
              <a:rPr kumimoji="1" lang="zh-TW" altLang="en-US" sz="3100" dirty="0">
                <a:solidFill>
                  <a:srgbClr val="002060"/>
                </a:solidFill>
              </a:rPr>
              <a:t>光系統校正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E61339-BB93-2BB1-927B-6C824457E9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64" t="41975" r="6564" b="16914"/>
          <a:stretch/>
        </p:blipFill>
        <p:spPr>
          <a:xfrm>
            <a:off x="1650999" y="879694"/>
            <a:ext cx="7941735" cy="28194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D8F22A4-995E-8CE8-8B7F-3F5D1ECD2E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4937" r="11751" b="3951"/>
          <a:stretch/>
        </p:blipFill>
        <p:spPr>
          <a:xfrm>
            <a:off x="1642532" y="3877734"/>
            <a:ext cx="8067702" cy="28194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5971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6A682-63A9-BDA9-8461-96B061357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FBB9CFC7-FD26-0787-5CF3-A30F1FEC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狗鼻紋準定位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200C32-691F-9E9F-34C2-167C080F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98" t="51515" r="57395" b="7272"/>
          <a:stretch/>
        </p:blipFill>
        <p:spPr>
          <a:xfrm>
            <a:off x="950568" y="2217485"/>
            <a:ext cx="4328014" cy="39345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28EB5A1-8D86-07D2-5E33-BF77DDC286D5}"/>
                  </a:ext>
                </a:extLst>
              </p:cNvPr>
              <p:cNvSpPr txBox="1"/>
              <p:nvPr/>
            </p:nvSpPr>
            <p:spPr>
              <a:xfrm>
                <a:off x="950568" y="811123"/>
                <a:ext cx="4581832" cy="1269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基準點座標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公式：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𝑅𝑥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𝑅</m:t>
                            </m:r>
                          </m:sub>
                        </m:sSub>
                        <m: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𝐿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𝑅</m:t>
                            </m:r>
                          </m:sub>
                        </m:sSub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,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𝑅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𝑦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𝑅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𝐿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𝑅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28EB5A1-8D86-07D2-5E33-BF77DDC28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68" y="811123"/>
                <a:ext cx="4581832" cy="1269707"/>
              </a:xfrm>
              <a:prstGeom prst="rect">
                <a:avLst/>
              </a:prstGeom>
              <a:blipFill>
                <a:blip r:embed="rId4"/>
                <a:stretch>
                  <a:fillRect l="-11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F795F550-5A65-4722-8028-E7BBFC57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896" t="50000" r="13097" b="8787"/>
          <a:stretch/>
        </p:blipFill>
        <p:spPr>
          <a:xfrm>
            <a:off x="6655870" y="2217485"/>
            <a:ext cx="4328014" cy="393456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884394F-F5D2-6ACF-C368-C4571A3D132A}"/>
              </a:ext>
            </a:extLst>
          </p:cNvPr>
          <p:cNvSpPr txBox="1"/>
          <p:nvPr/>
        </p:nvSpPr>
        <p:spPr>
          <a:xfrm>
            <a:off x="1521229" y="6288700"/>
            <a:ext cx="281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(a) Yolo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切割出兩鼻孔區域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544FFB-0E97-26E2-366D-58933137234B}"/>
              </a:ext>
            </a:extLst>
          </p:cNvPr>
          <p:cNvSpPr txBox="1"/>
          <p:nvPr/>
        </p:nvSpPr>
        <p:spPr>
          <a:xfrm>
            <a:off x="7412921" y="628870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(b)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兩鼻孔距離以及中心點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E4E6DF95-C5A3-2EE1-7FF8-5A79E9294D45}"/>
              </a:ext>
            </a:extLst>
          </p:cNvPr>
          <p:cNvSpPr/>
          <p:nvPr/>
        </p:nvSpPr>
        <p:spPr>
          <a:xfrm>
            <a:off x="5551796" y="3972790"/>
            <a:ext cx="897775" cy="42394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097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7744-6428-205C-720C-714060D75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7635FB61-009D-550E-98D4-58464807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狗鼻紋鱗片狀區塊比對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C5A0ED-7F9E-5031-BB25-DE5C529B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77" t="37333" r="4747" b="6667"/>
          <a:stretch/>
        </p:blipFill>
        <p:spPr>
          <a:xfrm>
            <a:off x="376843" y="1054657"/>
            <a:ext cx="11438313" cy="51961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7767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F3D23-5769-8BAE-4558-4CE491E5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B142EDAB-F7AA-32C3-0138-E1C5FD69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鱗狀區塊比對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DFB5FA6-1FAD-A3F8-09F7-BA20161DFD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2" t="31394" r="7839" b="12485"/>
          <a:stretch/>
        </p:blipFill>
        <p:spPr>
          <a:xfrm>
            <a:off x="1012766" y="1191281"/>
            <a:ext cx="10166467" cy="49185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370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611282C0-F365-4E36-A762-B930F307CF2C}"/>
              </a:ext>
            </a:extLst>
          </p:cNvPr>
          <p:cNvSpPr txBox="1"/>
          <p:nvPr/>
        </p:nvSpPr>
        <p:spPr>
          <a:xfrm>
            <a:off x="1252116" y="1008669"/>
            <a:ext cx="9687768" cy="4924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20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在看到標題時，起初以為是只有介紹有哪些關於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在生活的應用，但講師直接用物流出貨運送管理系統的例子帶我們了解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如何運用，並且它也越來越貼近人們的生活。在生活中也隨處可見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的蹤影，無論是在家庭、教育、醫療還是金融領域，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不僅是輔助我們完成日常任務的工具，更是提升整體生活質量的重要因素。除了帶給我們更方便的生活，同時也漸漸成為這世界密不可分的存在。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lnSpc>
                <a:spcPct val="200000"/>
              </a:lnSpc>
            </a:pP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講師用幾個簡單例子讓我們快速的了解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使用的範例，讓我意識到原來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可以這樣用在生活中。而現在許多的</a:t>
            </a:r>
            <a:r>
              <a:rPr lang="en-US" altLang="zh-TW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AI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工具也能結合在生活中的大大小小事上，替我們提升效率及解決問題。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1" name="Title 90"/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Review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39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43E7C-BE1E-32B9-CEB5-8A88F142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389EEC87-E577-D6C9-B9C2-B8ECF8E3B1E2}"/>
              </a:ext>
            </a:extLst>
          </p:cNvPr>
          <p:cNvSpPr txBox="1"/>
          <p:nvPr/>
        </p:nvSpPr>
        <p:spPr>
          <a:xfrm>
            <a:off x="666749" y="811123"/>
            <a:ext cx="10858501" cy="293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TW" altLang="en-US" sz="2400" dirty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出貨排程子系統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TW" altLang="en-US" sz="2400" dirty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車輛分派子系統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TW" altLang="en-US" sz="2400" dirty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最短路徑排程子系統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TW" altLang="en-US" sz="2400" dirty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商品覆點子系統</a:t>
            </a:r>
            <a:endParaRPr lang="en-US" altLang="zh-CN" sz="2400" dirty="0">
              <a:solidFill>
                <a:schemeClr val="tx1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1" name="Title 90">
            <a:extLst>
              <a:ext uri="{FF2B5EF4-FFF2-40B4-BE49-F238E27FC236}">
                <a16:creationId xmlns:a16="http://schemas.microsoft.com/office/drawing/2014/main" id="{E12714BE-12D2-C176-F5BA-EC74E9C1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物流出貨運送管理系統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266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AD77C-74F9-4C9B-72D3-125D116D4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5C07992E-EE34-20BA-6E4B-69BF00A62C51}"/>
              </a:ext>
            </a:extLst>
          </p:cNvPr>
          <p:cNvSpPr txBox="1"/>
          <p:nvPr/>
        </p:nvSpPr>
        <p:spPr>
          <a:xfrm>
            <a:off x="666749" y="811123"/>
            <a:ext cx="10858501" cy="517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出貨排程子系統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該菸酒代理商</a:t>
            </a:r>
            <a:endParaRPr lang="en-US" altLang="ja-JP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2000</a:t>
            </a: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多家經銷商</a:t>
            </a:r>
            <a:endParaRPr lang="en-US" altLang="ja-JP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</a:t>
            </a:r>
            <a:r>
              <a: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40</a:t>
            </a: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幾部小貨車</a:t>
            </a:r>
            <a:endParaRPr lang="en-US" altLang="ja-JP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僅周一至周六出貨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周日不出貨</a:t>
            </a:r>
            <a:endParaRPr lang="en-US" altLang="ja-JP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經銷商</a:t>
            </a:r>
            <a:r>
              <a:rPr lang="ja-JP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分不同等級</a:t>
            </a:r>
            <a:endParaRPr lang="en-US" altLang="ja-JP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對經銷商送貨之原則</a:t>
            </a:r>
            <a:r>
              <a: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pPr marL="342900" indent="-342900" algn="l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原則一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對同一經銷商</a:t>
            </a:r>
            <a:r>
              <a: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盡量避免連續天數送貨</a:t>
            </a:r>
            <a:r>
              <a: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盡可能分散開。</a:t>
            </a:r>
          </a:p>
          <a:p>
            <a:pPr marL="342900" indent="-342900" algn="l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原則二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每天送貨的經銷商家數</a:t>
            </a:r>
            <a:r>
              <a:rPr lang="en-US" altLang="ja-JP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ja-JP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應盡量平均。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1" name="Title 90">
            <a:extLst>
              <a:ext uri="{FF2B5EF4-FFF2-40B4-BE49-F238E27FC236}">
                <a16:creationId xmlns:a16="http://schemas.microsoft.com/office/drawing/2014/main" id="{FE78BBC5-3DEA-5830-A5BB-60AD22D7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物流出貨運送管理系統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226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9D291-3DC2-02DD-81B7-09ADC5AD3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CE87DBD-07EB-D9C0-5164-523D65B13AF0}"/>
                  </a:ext>
                </a:extLst>
              </p:cNvPr>
              <p:cNvSpPr txBox="1"/>
              <p:nvPr/>
            </p:nvSpPr>
            <p:spPr>
              <a:xfrm>
                <a:off x="666749" y="811123"/>
                <a:ext cx="10858501" cy="2323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/>
                <a:r>
                  <a:rPr lang="zh-TW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原則一：對同一經銷商避免連續天數送貨</a:t>
                </a:r>
                <a:endPara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342900" indent="-342900" algn="l">
                  <a:buClr>
                    <a:schemeClr val="tx1"/>
                  </a:buClr>
                  <a:buFont typeface="Wingdings" panose="05000000000000000000" pitchFamily="2" charset="2"/>
                  <a:buChar char="l"/>
                </a:pPr>
                <a:r>
                  <a:rPr lang="zh-TW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每一經銷商→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6</a:t>
                </a:r>
                <a:r>
                  <a:rPr lang="zh-TW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個二位元</a:t>
                </a:r>
                <a:r>
                  <a:rPr lang="zh-TW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，全部串聯成一個二元長字串，稱之為一</a:t>
                </a:r>
                <a:r>
                  <a:rPr lang="zh-TW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解字串</a:t>
                </a:r>
                <a:r>
                  <a:rPr lang="zh-TW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。</a:t>
                </a:r>
                <a:endPara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:000111000110 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TW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=13</m:t>
                    </m:r>
                  </m:oMath>
                </a14:m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endParaRPr lang="en-US" altLang="zh-TW" sz="26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6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:010101010100 </a:t>
                </a:r>
                <a:r>
                  <a:rPr lang="zh-TW" altLang="en-US" sz="2800" dirty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TW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600" b="0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600" b="0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600" b="0" i="1" dirty="0" smtClean="0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TW" sz="2600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CE87DBD-07EB-D9C0-5164-523D65B13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49" y="811123"/>
                <a:ext cx="10858501" cy="2323200"/>
              </a:xfrm>
              <a:prstGeom prst="rect">
                <a:avLst/>
              </a:prstGeom>
              <a:blipFill>
                <a:blip r:embed="rId3"/>
                <a:stretch>
                  <a:fillRect l="-842" b="-65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itle 90">
            <a:extLst>
              <a:ext uri="{FF2B5EF4-FFF2-40B4-BE49-F238E27FC236}">
                <a16:creationId xmlns:a16="http://schemas.microsoft.com/office/drawing/2014/main" id="{20CF1697-EF29-492B-7850-DFD081279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物流出貨運送管理系統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ABA07310-2FED-4AFA-EFD7-0FAFDA66B260}"/>
                  </a:ext>
                </a:extLst>
              </p:cNvPr>
              <p:cNvSpPr txBox="1"/>
              <p:nvPr/>
            </p:nvSpPr>
            <p:spPr>
              <a:xfrm>
                <a:off x="922867" y="3691467"/>
                <a:ext cx="8796866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平均每天出貨的經銷商家數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𝑛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=2.33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排程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(a)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𝑓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(3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+</a:t>
                </a:r>
                <a:r>
                  <a:rPr lang="en-US" altLang="zh-TW" dirty="0"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+</a:t>
                </a:r>
                <a:r>
                  <a:rPr lang="en-US" altLang="zh-TW" dirty="0"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(1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+</a:t>
                </a:r>
                <a:r>
                  <a:rPr lang="en-US" altLang="zh-TW" dirty="0"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+</a:t>
                </a:r>
                <a:r>
                  <a:rPr lang="en-US" altLang="zh-TW" dirty="0"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= 6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排程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(b)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𝑓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(3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zh-TW" dirty="0">
                        <a:latin typeface="Times New Roman" panose="02020603050405020304" pitchFamily="18" charset="0"/>
                        <a:ea typeface="標楷體" panose="03000509000000000000" pitchFamily="65" charset="-120"/>
                      </a:rPr>
                      <m:t>+</m:t>
                    </m:r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+</a:t>
                </a:r>
                <a:r>
                  <a:rPr lang="en-US" altLang="zh-TW" dirty="0"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+</a:t>
                </a:r>
                <a:r>
                  <a:rPr lang="en-US" altLang="zh-TW" dirty="0"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+</a:t>
                </a:r>
                <a:r>
                  <a:rPr lang="en-US" altLang="zh-TW" dirty="0"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3−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4−</m:t>
                        </m:r>
                        <m:r>
                          <m:rPr>
                            <m:nor/>
                          </m:rPr>
                          <a:rPr lang="en-US" altLang="zh-TW" dirty="0">
                            <a:latin typeface="Times New Roman" panose="02020603050405020304" pitchFamily="18" charset="0"/>
                            <a:ea typeface="標楷體" panose="03000509000000000000" pitchFamily="65" charset="-120"/>
                          </a:rPr>
                          <m:t>2.33)</m:t>
                        </m:r>
                      </m:e>
                      <m:sup>
                        <m:r>
                          <a:rPr lang="en-US" altLang="zh-TW" i="1" dirty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 = 2.67</a:t>
                </a:r>
                <a:endPara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ABA07310-2FED-4AFA-EFD7-0FAFDA66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67" y="3691467"/>
                <a:ext cx="8796866" cy="1615827"/>
              </a:xfrm>
              <a:prstGeom prst="rect">
                <a:avLst/>
              </a:prstGeom>
              <a:blipFill>
                <a:blip r:embed="rId4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4093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24A76-6379-C39E-612D-B9D9BF603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50C07897-733A-CF19-8554-14CBC8A910DD}"/>
              </a:ext>
            </a:extLst>
          </p:cNvPr>
          <p:cNvSpPr txBox="1"/>
          <p:nvPr/>
        </p:nvSpPr>
        <p:spPr>
          <a:xfrm>
            <a:off x="666749" y="811123"/>
            <a:ext cx="10858501" cy="581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原則二：每天送貨經銷商家數，盡量平均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1" name="Title 90">
            <a:extLst>
              <a:ext uri="{FF2B5EF4-FFF2-40B4-BE49-F238E27FC236}">
                <a16:creationId xmlns:a16="http://schemas.microsoft.com/office/drawing/2014/main" id="{CA7B7109-7957-0D71-3954-8A7350703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物流出貨運送管理系統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915FC0F-3604-A5D8-E3EF-9804525A8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913990"/>
              </p:ext>
            </p:extLst>
          </p:nvPr>
        </p:nvGraphicFramePr>
        <p:xfrm>
          <a:off x="666749" y="1735665"/>
          <a:ext cx="4667250" cy="2345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1031230097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318588645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94806069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5657379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17581475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907598719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3910288176"/>
                    </a:ext>
                  </a:extLst>
                </a:gridCol>
              </a:tblGrid>
              <a:tr h="469053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559171"/>
                  </a:ext>
                </a:extLst>
              </a:tr>
              <a:tr h="469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115363"/>
                  </a:ext>
                </a:extLst>
              </a:tr>
              <a:tr h="469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364411"/>
                  </a:ext>
                </a:extLst>
              </a:tr>
              <a:tr h="469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13843"/>
                  </a:ext>
                </a:extLst>
              </a:tr>
              <a:tr h="469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10261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279A6669-0A91-D307-CB68-456135053E03}"/>
              </a:ext>
            </a:extLst>
          </p:cNvPr>
          <p:cNvSpPr txBox="1"/>
          <p:nvPr/>
        </p:nvSpPr>
        <p:spPr>
          <a:xfrm>
            <a:off x="599015" y="197249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/>
              <a:t>經銷商</a:t>
            </a:r>
            <a:endParaRPr lang="zh-TW" altLang="en-US" sz="1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1A4643-F961-5AD0-89B1-D25CCAED610F}"/>
              </a:ext>
            </a:extLst>
          </p:cNvPr>
          <p:cNvSpPr txBox="1"/>
          <p:nvPr/>
        </p:nvSpPr>
        <p:spPr>
          <a:xfrm>
            <a:off x="902944" y="173566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/>
              <a:t>星期</a:t>
            </a:r>
            <a:endParaRPr lang="zh-TW" altLang="en-US" sz="16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0354AD3-3E30-3C18-EC6E-E5DE0A34D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99018"/>
              </p:ext>
            </p:extLst>
          </p:nvPr>
        </p:nvGraphicFramePr>
        <p:xfrm>
          <a:off x="6095999" y="1735665"/>
          <a:ext cx="4667250" cy="2345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1031230097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318588645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94806069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565737902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17581475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907598719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3910288176"/>
                    </a:ext>
                  </a:extLst>
                </a:gridCol>
              </a:tblGrid>
              <a:tr h="469053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559171"/>
                  </a:ext>
                </a:extLst>
              </a:tr>
              <a:tr h="469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115363"/>
                  </a:ext>
                </a:extLst>
              </a:tr>
              <a:tr h="469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364411"/>
                  </a:ext>
                </a:extLst>
              </a:tr>
              <a:tr h="469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13843"/>
                  </a:ext>
                </a:extLst>
              </a:tr>
              <a:tr h="46905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10261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25900C3-971F-8F88-D483-3AA8647C999B}"/>
              </a:ext>
            </a:extLst>
          </p:cNvPr>
          <p:cNvSpPr txBox="1"/>
          <p:nvPr/>
        </p:nvSpPr>
        <p:spPr>
          <a:xfrm>
            <a:off x="6026150" y="197249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/>
              <a:t>經銷商</a:t>
            </a:r>
            <a:endParaRPr lang="zh-TW" altLang="en-US" sz="1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507495-1AA1-24C6-34D9-932F4CB724EE}"/>
              </a:ext>
            </a:extLst>
          </p:cNvPr>
          <p:cNvSpPr txBox="1"/>
          <p:nvPr/>
        </p:nvSpPr>
        <p:spPr>
          <a:xfrm>
            <a:off x="6330079" y="173566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/>
              <a:t>星期</a:t>
            </a:r>
            <a:endParaRPr lang="zh-TW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06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42F0F-35CD-EA73-F5D6-C425A6207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A9C013E-5C40-3A04-6658-7A7EAF73B54D}"/>
                  </a:ext>
                </a:extLst>
              </p:cNvPr>
              <p:cNvSpPr txBox="1"/>
              <p:nvPr/>
            </p:nvSpPr>
            <p:spPr>
              <a:xfrm>
                <a:off x="666749" y="1107456"/>
                <a:ext cx="10858501" cy="2686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0" lang="zh-TW" alt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標楷體" panose="03000509000000000000" pitchFamily="65" charset="-120"/>
                    <a:cs typeface="+mn-cs"/>
                  </a:rPr>
                  <a:t>越小越好</a:t>
                </a:r>
                <a:endParaRPr kumimoji="0" lang="en-US" altLang="zh-TW" sz="18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標楷體" panose="03000509000000000000" pitchFamily="65" charset="-120"/>
                  <a:cs typeface="+mn-cs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𝑓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0" lang="zh-TW" altLang="en-US" sz="1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標楷體" panose="03000509000000000000" pitchFamily="65" charset="-120"/>
                    <a:cs typeface="+mn-cs"/>
                  </a:rPr>
                  <a:t>越小越好</a:t>
                </a:r>
                <a:endParaRPr kumimoji="0" lang="en-US" altLang="zh-TW" sz="1800" b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標楷體" panose="03000509000000000000" pitchFamily="65" charset="-120"/>
                  <a:cs typeface="+mn-cs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TW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2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TW" sz="2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TW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zh-TW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altLang="zh-TW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TW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標楷體" panose="03000509000000000000" pitchFamily="65" charset="-120"/>
                                  </a:rPr>
                                  <m:t>𝑎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zh-TW" altLang="en-US" sz="2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</a:t>
                </a:r>
                <a:endParaRPr lang="en-US" altLang="zh-TW" sz="26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TW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TW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TW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+mn-cs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TW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A9C013E-5C40-3A04-6658-7A7EAF73B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49" y="1107456"/>
                <a:ext cx="10858501" cy="2686185"/>
              </a:xfrm>
              <a:prstGeom prst="rect">
                <a:avLst/>
              </a:prstGeom>
              <a:blipFill>
                <a:blip r:embed="rId3"/>
                <a:stretch>
                  <a:fillRect l="-3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itle 90">
            <a:extLst>
              <a:ext uri="{FF2B5EF4-FFF2-40B4-BE49-F238E27FC236}">
                <a16:creationId xmlns:a16="http://schemas.microsoft.com/office/drawing/2014/main" id="{A513E62F-7AD8-EF1B-F6A7-758301CD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物流出貨運送管理系統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17816C3-309B-2E88-D15B-A90DEC97FFB4}"/>
                  </a:ext>
                </a:extLst>
              </p:cNvPr>
              <p:cNvSpPr txBox="1"/>
              <p:nvPr/>
            </p:nvSpPr>
            <p:spPr>
              <a:xfrm>
                <a:off x="666749" y="3968143"/>
                <a:ext cx="8796866" cy="138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平均所得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100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元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:r>
                  <a:rPr lang="en-US" altLang="zh-TW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100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人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， 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(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10,000,000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元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, </a:t>
                </a:r>
                <a:r>
                  <a:rPr lang="en-US" altLang="zh-TW" dirty="0">
                    <a:solidFill>
                      <a:srgbClr val="92D05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2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人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算術平均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 (100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100+10,000,000×2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)/102=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196176.4706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元</a:t>
                </a:r>
                <a:endPara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幾何平均</a:t>
                </a:r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02</m:t>
                        </m:r>
                      </m:deg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100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標楷體" panose="03000509000000000000" pitchFamily="65" charset="-120"/>
                              </a:rPr>
                              <m:t>100</m:t>
                            </m:r>
                          </m:sup>
                        </m:sSup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10,000,000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= </a:t>
                </a:r>
                <a:r>
                  <a:rPr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109.44998</a:t>
                </a:r>
                <a:r>
                  <a:rPr lang="zh-TW" altLang="en-US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元</a:t>
                </a: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17816C3-309B-2E88-D15B-A90DEC97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49" y="3968143"/>
                <a:ext cx="8796866" cy="1380314"/>
              </a:xfrm>
              <a:prstGeom prst="rect">
                <a:avLst/>
              </a:prstGeom>
              <a:blipFill>
                <a:blip r:embed="rId4"/>
                <a:stretch>
                  <a:fillRect l="-416" b="-4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FC5040F6-F881-A490-565A-23EBB8D641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8" t="37778" r="9818" b="21747"/>
          <a:stretch/>
        </p:blipFill>
        <p:spPr>
          <a:xfrm>
            <a:off x="6663267" y="350837"/>
            <a:ext cx="4614334" cy="27757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030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9CB3A-A10F-A3D8-5240-11F60EBCA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90">
            <a:extLst>
              <a:ext uri="{FF2B5EF4-FFF2-40B4-BE49-F238E27FC236}">
                <a16:creationId xmlns:a16="http://schemas.microsoft.com/office/drawing/2014/main" id="{3974A22D-6EC3-26FF-E1A6-956CB15A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</a:t>
            </a:r>
            <a:r>
              <a:rPr kumimoji="1" lang="zh-TW" altLang="en-US" sz="3100" b="1" dirty="0">
                <a:solidFill>
                  <a:srgbClr val="002060"/>
                </a:solidFill>
              </a:rPr>
              <a:t>車輛分派子系統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BBDB6C-B315-2EA5-4EED-26521BEC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69" t="42138" r="53612" b="33581"/>
          <a:stretch/>
        </p:blipFill>
        <p:spPr>
          <a:xfrm>
            <a:off x="1312333" y="1726867"/>
            <a:ext cx="3539068" cy="2252615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98CFC7E-7748-F660-305F-964892187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818091"/>
              </p:ext>
            </p:extLst>
          </p:nvPr>
        </p:nvGraphicFramePr>
        <p:xfrm>
          <a:off x="5740400" y="1555234"/>
          <a:ext cx="43095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767">
                  <a:extLst>
                    <a:ext uri="{9D8B030D-6E8A-4147-A177-3AD203B41FA5}">
                      <a16:colId xmlns:a16="http://schemas.microsoft.com/office/drawing/2014/main" val="4284605857"/>
                    </a:ext>
                  </a:extLst>
                </a:gridCol>
                <a:gridCol w="2154767">
                  <a:extLst>
                    <a:ext uri="{9D8B030D-6E8A-4147-A177-3AD203B41FA5}">
                      <a16:colId xmlns:a16="http://schemas.microsoft.com/office/drawing/2014/main" val="2320752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經銷商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送貨量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82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331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06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09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714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8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211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3013078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919_Outline/20231018/images_object_3001_4000/200f2b5b-b659-4b19-8c35-051e9701090a-1.source.default.zh-Hans.jpg"/>
  <p:tag name="OFFICEPLUS.THEME" val="New_Batches_0919_Outline/20231018/images_object_3001_4000/200f2b5b-b659-4b19-8c35-051e9701090a-1.source.default.zh-Hans-8.pptx"/>
  <p:tag name="OFFICEPLUS.OUTLINE" val="254381"/>
  <p:tag name="OFFICEPLUS.OUTLINEEXTERNAL" val="6b609130-1d8e-2c01-d12a-49f0d13a7d2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7bbc12ee-40ec-489f-ab8c-4fa55cf2bf59"/>
  <p:tag name="OFFICEPLUS.TEMPLATE" val="28d67dd3-61fe-4c81-b9af-e895c260dca3.ppt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B9775"/>
      </a:accent1>
      <a:accent2>
        <a:srgbClr val="5D4D3E"/>
      </a:accent2>
      <a:accent3>
        <a:srgbClr val="FFB25F"/>
      </a:accent3>
      <a:accent4>
        <a:srgbClr val="B88A52"/>
      </a:accent4>
      <a:accent5>
        <a:srgbClr val="3F444C"/>
      </a:accent5>
      <a:accent6>
        <a:srgbClr val="485A48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1013</Words>
  <Application>Microsoft Office PowerPoint</Application>
  <PresentationFormat>寬螢幕</PresentationFormat>
  <Paragraphs>274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0" baseType="lpstr">
      <vt:lpstr>等线</vt:lpstr>
      <vt:lpstr>標楷體</vt:lpstr>
      <vt:lpstr>Arial</vt:lpstr>
      <vt:lpstr>Cambria Math</vt:lpstr>
      <vt:lpstr>Times New Roman</vt:lpstr>
      <vt:lpstr>Wingdings</vt:lpstr>
      <vt:lpstr>Designed by OfficePLUS</vt:lpstr>
      <vt:lpstr>AI的運用範例</vt:lpstr>
      <vt:lpstr>PowerPoint 簡報</vt:lpstr>
      <vt:lpstr>Review</vt:lpstr>
      <vt:lpstr>Keywords-物流出貨運送管理系統</vt:lpstr>
      <vt:lpstr>Keywords-物流出貨運送管理系統</vt:lpstr>
      <vt:lpstr>Keywords-物流出貨運送管理系統</vt:lpstr>
      <vt:lpstr>Keywords-物流出貨運送管理系統</vt:lpstr>
      <vt:lpstr>Keywords-物流出貨運送管理系統</vt:lpstr>
      <vt:lpstr>Keywords-車輛分派子系統</vt:lpstr>
      <vt:lpstr>Keywords-車輛分派子系統</vt:lpstr>
      <vt:lpstr>Keywords-車輛分派子系統</vt:lpstr>
      <vt:lpstr>Keywords-車輛分派子系統</vt:lpstr>
      <vt:lpstr>Keywords-車輛分派子系統</vt:lpstr>
      <vt:lpstr>Keywords-最短路徑排程子系統</vt:lpstr>
      <vt:lpstr>Keywords-最短路徑排程子系統</vt:lpstr>
      <vt:lpstr>Keywords-最佳路徑</vt:lpstr>
      <vt:lpstr>Keywords-商品覆點子系統</vt:lpstr>
      <vt:lpstr>Keywords-商品覆點子系統</vt:lpstr>
      <vt:lpstr>Keywords-圖片的辨識結果</vt:lpstr>
      <vt:lpstr>Keywords-X光系統校正</vt:lpstr>
      <vt:lpstr>Keywords-狗鼻紋準定位</vt:lpstr>
      <vt:lpstr>Keywords-狗鼻紋鱗片狀區塊比對</vt:lpstr>
      <vt:lpstr>Keywords-鱗狀區塊比對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_ KUO</cp:lastModifiedBy>
  <cp:revision>16</cp:revision>
  <dcterms:created xsi:type="dcterms:W3CDTF">2023-07-20T03:04:31Z</dcterms:created>
  <dcterms:modified xsi:type="dcterms:W3CDTF">2025-05-14T14:20:04Z</dcterms:modified>
</cp:coreProperties>
</file>